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55"/>
  </p:notesMasterIdLst>
  <p:sldIdLst>
    <p:sldId id="256" r:id="rId2"/>
    <p:sldId id="306" r:id="rId3"/>
    <p:sldId id="257" r:id="rId4"/>
    <p:sldId id="258" r:id="rId5"/>
    <p:sldId id="259" r:id="rId6"/>
    <p:sldId id="260" r:id="rId7"/>
    <p:sldId id="261" r:id="rId8"/>
    <p:sldId id="262" r:id="rId9"/>
    <p:sldId id="263" r:id="rId10"/>
    <p:sldId id="312"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307" r:id="rId30"/>
    <p:sldId id="283" r:id="rId31"/>
    <p:sldId id="284" r:id="rId32"/>
    <p:sldId id="285" r:id="rId33"/>
    <p:sldId id="286" r:id="rId34"/>
    <p:sldId id="308" r:id="rId35"/>
    <p:sldId id="287" r:id="rId36"/>
    <p:sldId id="288" r:id="rId37"/>
    <p:sldId id="289" r:id="rId38"/>
    <p:sldId id="290" r:id="rId39"/>
    <p:sldId id="309" r:id="rId40"/>
    <p:sldId id="291" r:id="rId41"/>
    <p:sldId id="292" r:id="rId42"/>
    <p:sldId id="293" r:id="rId43"/>
    <p:sldId id="294" r:id="rId44"/>
    <p:sldId id="295" r:id="rId45"/>
    <p:sldId id="310" r:id="rId46"/>
    <p:sldId id="301" r:id="rId47"/>
    <p:sldId id="296" r:id="rId48"/>
    <p:sldId id="303" r:id="rId49"/>
    <p:sldId id="311" r:id="rId50"/>
    <p:sldId id="304" r:id="rId51"/>
    <p:sldId id="299" r:id="rId52"/>
    <p:sldId id="305" r:id="rId53"/>
    <p:sldId id="302" r:id="rId54"/>
  </p:sldIdLst>
  <p:sldSz cx="9144000" cy="5143500" type="screen16x9"/>
  <p:notesSz cx="6858000" cy="9144000"/>
  <p:embeddedFontLst>
    <p:embeddedFont>
      <p:font typeface="Calibri" panose="020F0502020204030204" pitchFamily="34" charset="0"/>
      <p:regular r:id="rId56"/>
      <p:bold r:id="rId57"/>
      <p:italic r:id="rId58"/>
      <p:boldItalic r:id="rId59"/>
    </p:embeddedFont>
    <p:embeddedFont>
      <p:font typeface="Consolas" panose="020B0609020204030204" pitchFamily="49" charset="0"/>
      <p:regular r:id="rId60"/>
      <p:bold r:id="rId61"/>
      <p:italic r:id="rId62"/>
      <p:boldItalic r:id="rId63"/>
    </p:embeddedFont>
    <p:embeddedFont>
      <p:font typeface="Amatic SC" panose="020B0604020202020204" charset="0"/>
      <p:regular r:id="rId64"/>
      <p:bold r:id="rId65"/>
    </p:embeddedFont>
    <p:embeddedFont>
      <p:font typeface="Georgia" panose="02040502050405020303" pitchFamily="18" charset="0"/>
      <p:regular r:id="rId66"/>
      <p:bold r:id="rId67"/>
      <p:italic r:id="rId68"/>
      <p:boldItalic r:id="rId69"/>
    </p:embeddedFont>
  </p:embeddedFontLst>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0C067B2-6E4A-4EE7-9F62-C1D2C459C3A4}">
  <a:tblStyle styleId="{70C067B2-6E4A-4EE7-9F62-C1D2C459C3A4}"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40" d="100"/>
          <a:sy n="140" d="100"/>
        </p:scale>
        <p:origin x="168" y="12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63" Type="http://schemas.openxmlformats.org/officeDocument/2006/relationships/font" Target="fonts/font8.fntdata"/><Relationship Id="rId68" Type="http://schemas.openxmlformats.org/officeDocument/2006/relationships/font" Target="fonts/font13.fntdata"/><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font" Target="fonts/font3.fntdata"/><Relationship Id="rId66" Type="http://schemas.openxmlformats.org/officeDocument/2006/relationships/font" Target="fonts/font1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font" Target="fonts/font2.fntdata"/><Relationship Id="rId61"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5.fntdata"/><Relationship Id="rId65" Type="http://schemas.openxmlformats.org/officeDocument/2006/relationships/font" Target="fonts/font10.fntdata"/><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font" Target="fonts/font1.fntdata"/><Relationship Id="rId64" Type="http://schemas.openxmlformats.org/officeDocument/2006/relationships/font" Target="fonts/font9.fntdata"/><Relationship Id="rId69" Type="http://schemas.openxmlformats.org/officeDocument/2006/relationships/font" Target="fonts/font14.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4.fntdata"/><Relationship Id="rId67" Type="http://schemas.openxmlformats.org/officeDocument/2006/relationships/font" Target="fonts/font12.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7.fntdata"/><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788992121"/>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1" name="Shape 61"/>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34430120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latin typeface="Arial"/>
                <a:cs typeface="Arial"/>
              </a:rPr>
              <a:t>Write into the day. Led by Andy.</a:t>
            </a:r>
          </a:p>
        </p:txBody>
      </p:sp>
    </p:spTree>
    <p:extLst>
      <p:ext uri="{BB962C8B-B14F-4D97-AF65-F5344CB8AC3E}">
        <p14:creationId xmlns:p14="http://schemas.microsoft.com/office/powerpoint/2010/main" val="15269100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Shape 1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7" name="Shape 1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Terri</a:t>
            </a:r>
          </a:p>
        </p:txBody>
      </p:sp>
    </p:spTree>
    <p:extLst>
      <p:ext uri="{BB962C8B-B14F-4D97-AF65-F5344CB8AC3E}">
        <p14:creationId xmlns:p14="http://schemas.microsoft.com/office/powerpoint/2010/main" val="8987530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Shape 14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3" name="Shape 14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Terri</a:t>
            </a:r>
          </a:p>
          <a:p>
            <a:pPr marL="457200" lvl="0" indent="-228600" rtl="0">
              <a:spcBef>
                <a:spcPts val="0"/>
              </a:spcBef>
              <a:buAutoNum type="arabicPeriod"/>
            </a:pPr>
            <a:r>
              <a:rPr lang="en"/>
              <a:t> What is our purpose for looking at student work?</a:t>
            </a:r>
          </a:p>
          <a:p>
            <a:pPr marL="457200" lvl="0" indent="-228600" rtl="0">
              <a:spcBef>
                <a:spcPts val="0"/>
              </a:spcBef>
              <a:buAutoNum type="arabicPeriod"/>
            </a:pPr>
            <a:r>
              <a:rPr lang="en"/>
              <a:t>What are we looking for in the work?</a:t>
            </a:r>
          </a:p>
          <a:p>
            <a:pPr marL="457200" lvl="0" indent="-228600" rtl="0">
              <a:spcBef>
                <a:spcPts val="0"/>
              </a:spcBef>
              <a:buAutoNum type="arabicPeriod"/>
            </a:pPr>
            <a:r>
              <a:rPr lang="en"/>
              <a:t>What skills/strategies have we taught that should show up in the sample?</a:t>
            </a:r>
          </a:p>
          <a:p>
            <a:pPr marL="457200" lvl="0" indent="-228600" rtl="0">
              <a:spcBef>
                <a:spcPts val="0"/>
              </a:spcBef>
              <a:buAutoNum type="arabicPeriod"/>
            </a:pPr>
            <a:r>
              <a:rPr lang="en"/>
              <a:t>How can we adjust our teaching and tweak goals for our students’ learning?</a:t>
            </a:r>
          </a:p>
          <a:p>
            <a:pPr marL="457200" lvl="0" indent="-228600">
              <a:spcBef>
                <a:spcPts val="0"/>
              </a:spcBef>
              <a:buAutoNum type="arabicPeriod"/>
            </a:pPr>
            <a:r>
              <a:rPr lang="en"/>
              <a:t>How much time do we have realistically?  Shall we revisit this skill in the next mini-unit?</a:t>
            </a:r>
          </a:p>
        </p:txBody>
      </p:sp>
    </p:spTree>
    <p:extLst>
      <p:ext uri="{BB962C8B-B14F-4D97-AF65-F5344CB8AC3E}">
        <p14:creationId xmlns:p14="http://schemas.microsoft.com/office/powerpoint/2010/main" val="27326899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Shape 14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9" name="Shape 14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Terri</a:t>
            </a:r>
          </a:p>
        </p:txBody>
      </p:sp>
    </p:spTree>
    <p:extLst>
      <p:ext uri="{BB962C8B-B14F-4D97-AF65-F5344CB8AC3E}">
        <p14:creationId xmlns:p14="http://schemas.microsoft.com/office/powerpoint/2010/main" val="10240842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Shape 15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5" name="Shape 15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Terri:  Partners join together to look at their stack of notebooks or drafts.  It might be wise to take turns so an equal number of each teacher’s notebooks/drafts get attention.  Partners can talk and work out a way to be fair.  </a:t>
            </a:r>
          </a:p>
        </p:txBody>
      </p:sp>
    </p:spTree>
    <p:extLst>
      <p:ext uri="{BB962C8B-B14F-4D97-AF65-F5344CB8AC3E}">
        <p14:creationId xmlns:p14="http://schemas.microsoft.com/office/powerpoint/2010/main" val="18399996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2" name="Shape 16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Terri</a:t>
            </a:r>
          </a:p>
        </p:txBody>
      </p:sp>
    </p:spTree>
    <p:extLst>
      <p:ext uri="{BB962C8B-B14F-4D97-AF65-F5344CB8AC3E}">
        <p14:creationId xmlns:p14="http://schemas.microsoft.com/office/powerpoint/2010/main" val="19816004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8"/>
        <p:cNvGrpSpPr/>
        <p:nvPr/>
      </p:nvGrpSpPr>
      <p:grpSpPr>
        <a:xfrm>
          <a:off x="0" y="0"/>
          <a:ext cx="0" cy="0"/>
          <a:chOff x="0" y="0"/>
          <a:chExt cx="0" cy="0"/>
        </a:xfrm>
      </p:grpSpPr>
      <p:sp>
        <p:nvSpPr>
          <p:cNvPr id="169" name="Shape 16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0" name="Shape 17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Let’s share what we discovered and learn from one another.  Maybe someone has a really great idea for adjusting or tweaking the teaching of a certain skill that would help all of us!</a:t>
            </a:r>
          </a:p>
        </p:txBody>
      </p:sp>
    </p:spTree>
    <p:extLst>
      <p:ext uri="{BB962C8B-B14F-4D97-AF65-F5344CB8AC3E}">
        <p14:creationId xmlns:p14="http://schemas.microsoft.com/office/powerpoint/2010/main" val="36055224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5"/>
        <p:cNvGrpSpPr/>
        <p:nvPr/>
      </p:nvGrpSpPr>
      <p:grpSpPr>
        <a:xfrm>
          <a:off x="0" y="0"/>
          <a:ext cx="0" cy="0"/>
          <a:chOff x="0" y="0"/>
          <a:chExt cx="0" cy="0"/>
        </a:xfrm>
      </p:grpSpPr>
      <p:sp>
        <p:nvSpPr>
          <p:cNvPr id="176" name="Shape 1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77" name="Shape 17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While teams are sharing aloud, would someone please chart the findings?  </a:t>
            </a:r>
          </a:p>
        </p:txBody>
      </p:sp>
    </p:spTree>
    <p:extLst>
      <p:ext uri="{BB962C8B-B14F-4D97-AF65-F5344CB8AC3E}">
        <p14:creationId xmlns:p14="http://schemas.microsoft.com/office/powerpoint/2010/main" val="1687614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Shape 18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84" name="Shape 184"/>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noAutofit/>
          </a:bodyPr>
          <a:lstStyle/>
          <a:p>
            <a:pPr marL="0" marR="0" lvl="0" indent="0" algn="l" rtl="0">
              <a:spcBef>
                <a:spcPts val="0"/>
              </a:spcBef>
              <a:buClr>
                <a:schemeClr val="dk1"/>
              </a:buClr>
              <a:buSzPct val="25000"/>
              <a:buFont typeface="Arial"/>
              <a:buNone/>
            </a:pPr>
            <a:r>
              <a:rPr lang="en" sz="1100" b="0" i="0" u="none" strike="noStrike" cap="none" baseline="0">
                <a:solidFill>
                  <a:schemeClr val="dk1"/>
                </a:solidFill>
                <a:latin typeface="Arial"/>
                <a:ea typeface="Arial"/>
                <a:cs typeface="Arial"/>
                <a:sym typeface="Arial"/>
              </a:rPr>
              <a:t>10:30-10:45</a:t>
            </a:r>
          </a:p>
        </p:txBody>
      </p:sp>
    </p:spTree>
    <p:extLst>
      <p:ext uri="{BB962C8B-B14F-4D97-AF65-F5344CB8AC3E}">
        <p14:creationId xmlns:p14="http://schemas.microsoft.com/office/powerpoint/2010/main" val="1766993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0"/>
        <p:cNvGrpSpPr/>
        <p:nvPr/>
      </p:nvGrpSpPr>
      <p:grpSpPr>
        <a:xfrm>
          <a:off x="0" y="0"/>
          <a:ext cx="0" cy="0"/>
          <a:chOff x="0" y="0"/>
          <a:chExt cx="0" cy="0"/>
        </a:xfrm>
      </p:grpSpPr>
      <p:sp>
        <p:nvSpPr>
          <p:cNvPr id="191" name="Shape 19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92" name="Shape 19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spcBef>
                <a:spcPts val="0"/>
              </a:spcBef>
              <a:buNone/>
            </a:pPr>
            <a:r>
              <a:rPr lang="en"/>
              <a:t>We have come to expect that in our search for the truth, in the development of an argument, we may very well change our minds. Taylor Mali says changing your mind proves you have one. Here’s Mali talking about witnessing a student whose mind was messed with.</a:t>
            </a:r>
          </a:p>
        </p:txBody>
      </p:sp>
    </p:spTree>
    <p:extLst>
      <p:ext uri="{BB962C8B-B14F-4D97-AF65-F5344CB8AC3E}">
        <p14:creationId xmlns:p14="http://schemas.microsoft.com/office/powerpoint/2010/main" val="6981218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0687776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199" name="Shape 199"/>
          <p:cNvSpPr txBox="1">
            <a:spLocks noGrp="1"/>
          </p:cNvSpPr>
          <p:nvPr>
            <p:ph type="body" idx="1"/>
          </p:nvPr>
        </p:nvSpPr>
        <p:spPr>
          <a:xfrm>
            <a:off x="685800" y="4400550"/>
            <a:ext cx="5486399" cy="3600450"/>
          </a:xfrm>
          <a:prstGeom prst="rect">
            <a:avLst/>
          </a:prstGeom>
          <a:noFill/>
          <a:ln>
            <a:noFill/>
          </a:ln>
        </p:spPr>
        <p:txBody>
          <a:bodyPr lIns="91425" tIns="45700" rIns="91425" bIns="45700" anchor="t" anchorCtr="0">
            <a:noAutofit/>
          </a:bodyPr>
          <a:lstStyle/>
          <a:p>
            <a:pPr marL="0" marR="0" lvl="0" indent="0" algn="l" rtl="0">
              <a:spcBef>
                <a:spcPts val="0"/>
              </a:spcBef>
              <a:buClr>
                <a:schemeClr val="dk1"/>
              </a:buClr>
              <a:buSzPct val="25000"/>
              <a:buFont typeface="Calibri"/>
              <a:buNone/>
            </a:pPr>
            <a:r>
              <a:rPr lang="en" sz="1100">
                <a:solidFill>
                  <a:schemeClr val="dk1"/>
                </a:solidFill>
                <a:latin typeface="Calibri"/>
                <a:ea typeface="Calibri"/>
                <a:cs typeface="Calibri"/>
                <a:sym typeface="Calibri"/>
              </a:rPr>
              <a:t>Last year’s participants spread out to monitor the use of these moves in the practice sessions.</a:t>
            </a:r>
          </a:p>
        </p:txBody>
      </p:sp>
      <p:sp>
        <p:nvSpPr>
          <p:cNvPr id="200" name="Shape 200"/>
          <p:cNvSpPr txBox="1">
            <a:spLocks noGrp="1"/>
          </p:cNvSpPr>
          <p:nvPr>
            <p:ph type="sldNum" idx="12"/>
          </p:nvPr>
        </p:nvSpPr>
        <p:spPr>
          <a:xfrm>
            <a:off x="3884612" y="8685213"/>
            <a:ext cx="2971799" cy="458785"/>
          </a:xfrm>
          <a:prstGeom prst="rect">
            <a:avLst/>
          </a:prstGeom>
          <a:noFill/>
          <a:ln>
            <a:noFill/>
          </a:ln>
        </p:spPr>
        <p:txBody>
          <a:bodyPr lIns="91425" tIns="45700" rIns="91425" bIns="45700" anchor="b" anchorCtr="0">
            <a:noAutofit/>
          </a:bodyPr>
          <a:lstStyle/>
          <a:p>
            <a:pPr marL="0" marR="0" lvl="0" indent="0" algn="r" rtl="0">
              <a:spcBef>
                <a:spcPts val="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 </a:t>
            </a:r>
          </a:p>
        </p:txBody>
      </p:sp>
    </p:spTree>
    <p:extLst>
      <p:ext uri="{BB962C8B-B14F-4D97-AF65-F5344CB8AC3E}">
        <p14:creationId xmlns:p14="http://schemas.microsoft.com/office/powerpoint/2010/main" val="126399526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txBox="1">
            <a:spLocks noGrp="1"/>
          </p:cNvSpPr>
          <p:nvPr>
            <p:ph type="body" idx="1"/>
          </p:nvPr>
        </p:nvSpPr>
        <p:spPr>
          <a:xfrm>
            <a:off x="685800" y="4400550"/>
            <a:ext cx="5486399" cy="360045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Calibri"/>
              <a:buNone/>
            </a:pPr>
            <a:endParaRPr sz="1200" b="0" i="0" u="none" strike="noStrike" cap="none" baseline="0">
              <a:solidFill>
                <a:schemeClr val="dk1"/>
              </a:solidFill>
              <a:latin typeface="Calibri"/>
              <a:ea typeface="Calibri"/>
              <a:cs typeface="Calibri"/>
              <a:sym typeface="Calibri"/>
            </a:endParaRPr>
          </a:p>
        </p:txBody>
      </p:sp>
      <p:sp>
        <p:nvSpPr>
          <p:cNvPr id="209" name="Shape 20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84736362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216" name="Shape 21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Use the four sentence rhetorical precis template.</a:t>
            </a:r>
          </a:p>
        </p:txBody>
      </p:sp>
    </p:spTree>
    <p:extLst>
      <p:ext uri="{BB962C8B-B14F-4D97-AF65-F5344CB8AC3E}">
        <p14:creationId xmlns:p14="http://schemas.microsoft.com/office/powerpoint/2010/main" val="20551352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Shape 226"/>
          <p:cNvSpPr txBox="1">
            <a:spLocks noGrp="1"/>
          </p:cNvSpPr>
          <p:nvPr>
            <p:ph type="body" idx="1"/>
          </p:nvPr>
        </p:nvSpPr>
        <p:spPr>
          <a:xfrm>
            <a:off x="685800" y="4400550"/>
            <a:ext cx="5486399" cy="360045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The </a:t>
            </a:r>
            <a:r>
              <a:rPr lang="en" sz="1200" b="1" i="0" u="none" strike="noStrike" cap="none" baseline="0">
                <a:solidFill>
                  <a:schemeClr val="dk1"/>
                </a:solidFill>
                <a:latin typeface="Calibri"/>
                <a:ea typeface="Calibri"/>
                <a:cs typeface="Calibri"/>
                <a:sym typeface="Calibri"/>
              </a:rPr>
              <a:t>vehicles</a:t>
            </a:r>
            <a:r>
              <a:rPr lang="en" sz="1200" b="0" i="0" u="none" strike="noStrike" cap="none" baseline="0">
                <a:solidFill>
                  <a:schemeClr val="dk1"/>
                </a:solidFill>
                <a:latin typeface="Calibri"/>
                <a:ea typeface="Calibri"/>
                <a:cs typeface="Calibri"/>
                <a:sym typeface="Calibri"/>
              </a:rPr>
              <a:t> represent the ways or strategies used to quote and use source material – these are deliberate and specific moves writers make to forward and counter texts. </a:t>
            </a:r>
          </a:p>
          <a:p>
            <a:pPr marL="0" marR="0" lvl="0" indent="0" algn="l" rtl="0">
              <a:spcBef>
                <a:spcPts val="0"/>
              </a:spcBef>
              <a:buClr>
                <a:schemeClr val="dk1"/>
              </a:buClr>
              <a:buFont typeface="Calibri"/>
              <a:buNone/>
            </a:pPr>
            <a:endParaRPr sz="1200" b="0" i="0" u="none" strike="noStrike" cap="none" baseline="0">
              <a:solidFill>
                <a:schemeClr val="dk1"/>
              </a:solidFill>
              <a:latin typeface="Calibri"/>
              <a:ea typeface="Calibri"/>
              <a:cs typeface="Calibri"/>
              <a:sym typeface="Calibri"/>
            </a:endParaRPr>
          </a:p>
        </p:txBody>
      </p:sp>
      <p:sp>
        <p:nvSpPr>
          <p:cNvPr id="227" name="Shape 22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85112618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Shape 238"/>
          <p:cNvSpPr txBox="1">
            <a:spLocks noGrp="1"/>
          </p:cNvSpPr>
          <p:nvPr>
            <p:ph type="body" idx="1"/>
          </p:nvPr>
        </p:nvSpPr>
        <p:spPr>
          <a:xfrm>
            <a:off x="685800" y="4400550"/>
            <a:ext cx="5486399" cy="360045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SzPct val="25000"/>
              <a:buFont typeface="Calibri"/>
              <a:buNone/>
            </a:pPr>
            <a:r>
              <a:rPr lang="en" sz="1200">
                <a:solidFill>
                  <a:schemeClr val="dk1"/>
                </a:solidFill>
                <a:latin typeface="Calibri"/>
                <a:ea typeface="Calibri"/>
                <a:cs typeface="Calibri"/>
                <a:sym typeface="Calibri"/>
              </a:rPr>
              <a:t>Moving a conversation forward</a:t>
            </a:r>
          </a:p>
        </p:txBody>
      </p:sp>
      <p:sp>
        <p:nvSpPr>
          <p:cNvPr id="239" name="Shape 23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10459910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Shape 246"/>
          <p:cNvSpPr txBox="1">
            <a:spLocks noGrp="1"/>
          </p:cNvSpPr>
          <p:nvPr>
            <p:ph type="body" idx="1"/>
          </p:nvPr>
        </p:nvSpPr>
        <p:spPr>
          <a:xfrm>
            <a:off x="685800" y="4400550"/>
            <a:ext cx="5486399" cy="3600450"/>
          </a:xfrm>
          <a:prstGeom prst="rect">
            <a:avLst/>
          </a:prstGeom>
          <a:noFill/>
          <a:ln>
            <a:noFill/>
          </a:ln>
        </p:spPr>
        <p:txBody>
          <a:bodyPr lIns="91425" tIns="91425" rIns="91425" bIns="91425" anchor="ctr" anchorCtr="0">
            <a:noAutofit/>
          </a:bodyPr>
          <a:lstStyle/>
          <a:p>
            <a:pPr marL="0" marR="0" lvl="0" indent="0" algn="l" rtl="0">
              <a:lnSpc>
                <a:spcPct val="90000"/>
              </a:lnSpc>
              <a:spcBef>
                <a:spcPts val="0"/>
              </a:spcBef>
              <a:buClr>
                <a:schemeClr val="dk1"/>
              </a:buClr>
              <a:buSzPct val="25000"/>
              <a:buFont typeface="Calibri"/>
              <a:buNone/>
            </a:pPr>
            <a:r>
              <a:rPr lang="en" sz="1400" b="1" i="0" u="none" strike="noStrike" cap="none" baseline="0">
                <a:solidFill>
                  <a:schemeClr val="dk1"/>
                </a:solidFill>
                <a:latin typeface="Calibri"/>
                <a:ea typeface="Calibri"/>
                <a:cs typeface="Calibri"/>
                <a:sym typeface="Calibri"/>
              </a:rPr>
              <a:t>Illustrating</a:t>
            </a:r>
            <a:r>
              <a:rPr lang="en" sz="1400" b="0" i="0" u="none" strike="noStrike" cap="none" baseline="0">
                <a:solidFill>
                  <a:schemeClr val="dk1"/>
                </a:solidFill>
                <a:latin typeface="Calibri"/>
                <a:ea typeface="Calibri"/>
                <a:cs typeface="Calibri"/>
                <a:sym typeface="Calibri"/>
              </a:rPr>
              <a:t> – When students use specific examples from the text to support what they want to say. </a:t>
            </a:r>
          </a:p>
          <a:p>
            <a:pPr marL="0" marR="0" lvl="0" indent="0" algn="l" rtl="0">
              <a:lnSpc>
                <a:spcPct val="90000"/>
              </a:lnSpc>
              <a:spcBef>
                <a:spcPts val="1000"/>
              </a:spcBef>
              <a:buClr>
                <a:schemeClr val="dk1"/>
              </a:buClr>
              <a:buFont typeface="Calibri"/>
              <a:buNone/>
            </a:pPr>
            <a:endParaRPr sz="1400" b="0" i="0" u="none" strike="noStrike" cap="none" baseline="0">
              <a:solidFill>
                <a:schemeClr val="dk1"/>
              </a:solidFill>
              <a:latin typeface="Calibri"/>
              <a:ea typeface="Calibri"/>
              <a:cs typeface="Calibri"/>
              <a:sym typeface="Calibri"/>
            </a:endParaRPr>
          </a:p>
          <a:p>
            <a:pPr marL="0" marR="0" lvl="0" indent="0" algn="l" rtl="0">
              <a:lnSpc>
                <a:spcPct val="90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The 18-wheeler carries lots of cargo, representing “material to think about: anecdotes, images, scenarios, data.” (Harris)</a:t>
            </a:r>
          </a:p>
          <a:p>
            <a:pPr marL="0" marR="0" lvl="0" indent="0" algn="l" rtl="0">
              <a:spcBef>
                <a:spcPts val="0"/>
              </a:spcBef>
              <a:buClr>
                <a:schemeClr val="dk1"/>
              </a:buClr>
              <a:buFont typeface="Calibri"/>
              <a:buNone/>
            </a:pPr>
            <a:endParaRPr sz="1200" b="0" i="0" u="none" strike="noStrike" cap="none" baseline="0">
              <a:solidFill>
                <a:schemeClr val="dk1"/>
              </a:solidFill>
              <a:latin typeface="Calibri"/>
              <a:ea typeface="Calibri"/>
              <a:cs typeface="Calibri"/>
              <a:sym typeface="Calibri"/>
            </a:endParaRPr>
          </a:p>
        </p:txBody>
      </p:sp>
      <p:sp>
        <p:nvSpPr>
          <p:cNvPr id="247" name="Shape 24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8255286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Shape 254"/>
          <p:cNvSpPr txBox="1">
            <a:spLocks noGrp="1"/>
          </p:cNvSpPr>
          <p:nvPr>
            <p:ph type="body" idx="1"/>
          </p:nvPr>
        </p:nvSpPr>
        <p:spPr>
          <a:xfrm>
            <a:off x="685800" y="4400550"/>
            <a:ext cx="5486399" cy="360045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Language that captures what an author is saying/doing, as in these templates from Graff and Birkenstein’s </a:t>
            </a:r>
            <a:r>
              <a:rPr lang="en" sz="1200" b="0" i="1" u="none" strike="noStrike" cap="none" baseline="0">
                <a:solidFill>
                  <a:schemeClr val="dk1"/>
                </a:solidFill>
                <a:latin typeface="Calibri"/>
                <a:ea typeface="Calibri"/>
                <a:cs typeface="Calibri"/>
                <a:sym typeface="Calibri"/>
              </a:rPr>
              <a:t>They Say I Say</a:t>
            </a:r>
            <a:r>
              <a:rPr lang="en" sz="1200" b="0" i="0" u="none" strike="noStrike" cap="none" baseline="0">
                <a:solidFill>
                  <a:schemeClr val="dk1"/>
                </a:solidFill>
                <a:latin typeface="Calibri"/>
                <a:ea typeface="Calibri"/>
                <a:cs typeface="Calibri"/>
                <a:sym typeface="Calibri"/>
              </a:rPr>
              <a:t>:</a:t>
            </a:r>
          </a:p>
          <a:p>
            <a:pPr marL="0" marR="0" lvl="0" indent="0" algn="l" rtl="0">
              <a:lnSpc>
                <a:spcPct val="75000"/>
              </a:lnSpc>
              <a:spcBef>
                <a:spcPts val="1000"/>
              </a:spcBef>
              <a:buClr>
                <a:schemeClr val="dk1"/>
              </a:buClr>
              <a:buFont typeface="Calibri"/>
              <a:buNone/>
            </a:pPr>
            <a:endParaRPr sz="1200" b="0" i="0" u="none" strike="noStrike" cap="none" baseline="0">
              <a:solidFill>
                <a:schemeClr val="dk1"/>
              </a:solidFill>
              <a:latin typeface="Calibri"/>
              <a:ea typeface="Calibri"/>
              <a:cs typeface="Calibri"/>
              <a:sym typeface="Calibri"/>
            </a:endParaRP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X argues that</a:t>
            </a: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X claims that </a:t>
            </a: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X acknowledges that</a:t>
            </a: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X emphasizes that </a:t>
            </a: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X tells the story of </a:t>
            </a: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X reports that </a:t>
            </a: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X believes that</a:t>
            </a:r>
          </a:p>
        </p:txBody>
      </p:sp>
      <p:sp>
        <p:nvSpPr>
          <p:cNvPr id="255" name="Shape 25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61414030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Shape 263"/>
          <p:cNvSpPr txBox="1">
            <a:spLocks noGrp="1"/>
          </p:cNvSpPr>
          <p:nvPr>
            <p:ph type="body" idx="1"/>
          </p:nvPr>
        </p:nvSpPr>
        <p:spPr>
          <a:xfrm>
            <a:off x="685800" y="4400550"/>
            <a:ext cx="5486399" cy="360045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In what way is this a specific example or fact?</a:t>
            </a:r>
          </a:p>
        </p:txBody>
      </p:sp>
      <p:sp>
        <p:nvSpPr>
          <p:cNvPr id="264" name="Shape 26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99924793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Shape 272"/>
          <p:cNvSpPr txBox="1">
            <a:spLocks noGrp="1"/>
          </p:cNvSpPr>
          <p:nvPr>
            <p:ph type="body" idx="1"/>
          </p:nvPr>
        </p:nvSpPr>
        <p:spPr>
          <a:xfrm>
            <a:off x="685800" y="4400550"/>
            <a:ext cx="5486399" cy="360045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Use one of the articles from your first mini-unit….take a minute to glance through the article and highlight a sentence or phrase that captures what the author is saying. </a:t>
            </a:r>
          </a:p>
          <a:p>
            <a:pPr marL="0" marR="0" lvl="0" indent="0" algn="l" rtl="0">
              <a:lnSpc>
                <a:spcPct val="100000"/>
              </a:lnSpc>
              <a:spcBef>
                <a:spcPts val="0"/>
              </a:spcBef>
              <a:buClr>
                <a:schemeClr val="dk1"/>
              </a:buClr>
              <a:buFont typeface="Calibri"/>
              <a:buNone/>
            </a:pPr>
            <a:endParaRPr sz="1200" b="0" i="0" u="none" strike="noStrike" cap="none" baseline="0">
              <a:solidFill>
                <a:schemeClr val="dk1"/>
              </a:solidFill>
              <a:latin typeface="Calibri"/>
              <a:ea typeface="Calibri"/>
              <a:cs typeface="Calibri"/>
              <a:sym typeface="Calibri"/>
            </a:endParaRP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Use one of these templates……just think about what your sentence will be and practice the Harris move of illustrating</a:t>
            </a: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X argues that</a:t>
            </a: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X claims that </a:t>
            </a: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X acknowledges that</a:t>
            </a: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X emphasizes that </a:t>
            </a: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X tells the story of </a:t>
            </a: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X reports that </a:t>
            </a: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X believes that</a:t>
            </a:r>
          </a:p>
          <a:p>
            <a:pPr marL="0" marR="0" lvl="0" indent="0" algn="l" rtl="0">
              <a:lnSpc>
                <a:spcPct val="75000"/>
              </a:lnSpc>
              <a:spcBef>
                <a:spcPts val="1000"/>
              </a:spcBef>
              <a:buClr>
                <a:schemeClr val="dk1"/>
              </a:buClr>
              <a:buFont typeface="Calibri"/>
              <a:buNone/>
            </a:pPr>
            <a:endParaRPr sz="1200" b="0" i="0" u="none" strike="noStrike" cap="none" baseline="0">
              <a:solidFill>
                <a:schemeClr val="dk1"/>
              </a:solidFill>
              <a:latin typeface="Calibri"/>
              <a:ea typeface="Calibri"/>
              <a:cs typeface="Calibri"/>
              <a:sym typeface="Calibri"/>
            </a:endParaRP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Share that with a partner.</a:t>
            </a:r>
          </a:p>
        </p:txBody>
      </p:sp>
      <p:sp>
        <p:nvSpPr>
          <p:cNvPr id="273" name="Shape 27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19549980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1"/>
        <p:cNvGrpSpPr/>
        <p:nvPr/>
      </p:nvGrpSpPr>
      <p:grpSpPr>
        <a:xfrm>
          <a:off x="0" y="0"/>
          <a:ext cx="0" cy="0"/>
          <a:chOff x="0" y="0"/>
          <a:chExt cx="0" cy="0"/>
        </a:xfrm>
      </p:grpSpPr>
      <p:sp>
        <p:nvSpPr>
          <p:cNvPr id="272" name="Shape 272"/>
          <p:cNvSpPr txBox="1">
            <a:spLocks noGrp="1"/>
          </p:cNvSpPr>
          <p:nvPr>
            <p:ph type="body" idx="1"/>
          </p:nvPr>
        </p:nvSpPr>
        <p:spPr>
          <a:xfrm>
            <a:off x="685800" y="4400550"/>
            <a:ext cx="5486399" cy="360045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Use one of the articles from your first mini-unit….take a minute to glance through the article and highlight a sentence or phrase that captures what the author is saying. </a:t>
            </a:r>
          </a:p>
          <a:p>
            <a:pPr marL="0" marR="0" lvl="0" indent="0" algn="l" rtl="0">
              <a:lnSpc>
                <a:spcPct val="100000"/>
              </a:lnSpc>
              <a:spcBef>
                <a:spcPts val="0"/>
              </a:spcBef>
              <a:buClr>
                <a:schemeClr val="dk1"/>
              </a:buClr>
              <a:buFont typeface="Calibri"/>
              <a:buNone/>
            </a:pPr>
            <a:endParaRPr sz="1200" b="0" i="0" u="none" strike="noStrike" cap="none" baseline="0">
              <a:solidFill>
                <a:schemeClr val="dk1"/>
              </a:solidFill>
              <a:latin typeface="Calibri"/>
              <a:ea typeface="Calibri"/>
              <a:cs typeface="Calibri"/>
              <a:sym typeface="Calibri"/>
            </a:endParaRP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Use one of these templates……just think about what your sentence will be and practice the Harris move of illustrating</a:t>
            </a: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X argues that</a:t>
            </a: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X claims that </a:t>
            </a: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X acknowledges that</a:t>
            </a: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X emphasizes that </a:t>
            </a: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X tells the story of </a:t>
            </a: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X reports that </a:t>
            </a: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X believes that</a:t>
            </a:r>
          </a:p>
          <a:p>
            <a:pPr marL="0" marR="0" lvl="0" indent="0" algn="l" rtl="0">
              <a:lnSpc>
                <a:spcPct val="75000"/>
              </a:lnSpc>
              <a:spcBef>
                <a:spcPts val="1000"/>
              </a:spcBef>
              <a:buClr>
                <a:schemeClr val="dk1"/>
              </a:buClr>
              <a:buFont typeface="Calibri"/>
              <a:buNone/>
            </a:pPr>
            <a:endParaRPr sz="1200" b="0" i="0" u="none" strike="noStrike" cap="none" baseline="0">
              <a:solidFill>
                <a:schemeClr val="dk1"/>
              </a:solidFill>
              <a:latin typeface="Calibri"/>
              <a:ea typeface="Calibri"/>
              <a:cs typeface="Calibri"/>
              <a:sym typeface="Calibri"/>
            </a:endParaRPr>
          </a:p>
          <a:p>
            <a:pPr marL="0" marR="0" lvl="0" indent="0" algn="l" rtl="0">
              <a:lnSpc>
                <a:spcPct val="75000"/>
              </a:lnSpc>
              <a:spcBef>
                <a:spcPts val="100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Share that with a partner.</a:t>
            </a:r>
          </a:p>
        </p:txBody>
      </p:sp>
      <p:sp>
        <p:nvSpPr>
          <p:cNvPr id="273" name="Shape 27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8084296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77" name="Shape 7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
        <p:nvSpPr>
          <p:cNvPr id="78" name="Shape 78"/>
          <p:cNvSpPr txBox="1">
            <a:spLocks noGrp="1"/>
          </p:cNvSpPr>
          <p:nvPr>
            <p:ph type="sldNum" idx="12"/>
          </p:nvPr>
        </p:nvSpPr>
        <p:spPr>
          <a:xfrm>
            <a:off x="3884612" y="8685213"/>
            <a:ext cx="2971799" cy="457200"/>
          </a:xfrm>
          <a:prstGeom prst="rect">
            <a:avLst/>
          </a:prstGeom>
          <a:noFill/>
          <a:ln>
            <a:noFill/>
          </a:ln>
        </p:spPr>
        <p:txBody>
          <a:bodyPr lIns="91425" tIns="91425" rIns="91425" bIns="91425" anchor="b" anchorCtr="0">
            <a:noAutofit/>
          </a:bodyPr>
          <a:lstStyle/>
          <a:p>
            <a:pPr marL="0" marR="0" lvl="0" indent="76200" algn="l" rtl="0">
              <a:lnSpc>
                <a:spcPct val="100000"/>
              </a:lnSpc>
              <a:spcBef>
                <a:spcPts val="0"/>
              </a:spcBef>
              <a:spcAft>
                <a:spcPts val="0"/>
              </a:spcAft>
              <a:buClr>
                <a:srgbClr val="000000"/>
              </a:buClr>
              <a:buFont typeface="Arial"/>
              <a:buNone/>
            </a:pPr>
            <a:endParaRPr sz="1200" b="0" i="0" u="none" strike="noStrike" cap="none" baseline="0">
              <a:solidFill>
                <a:srgbClr val="000000"/>
              </a:solidFill>
              <a:latin typeface="Arial"/>
              <a:ea typeface="Arial"/>
              <a:cs typeface="Arial"/>
              <a:sym typeface="Arial"/>
            </a:endParaRPr>
          </a:p>
          <a:p>
            <a:pPr marL="0" marR="0" lvl="1" indent="114300" algn="l" rtl="0">
              <a:lnSpc>
                <a:spcPct val="100000"/>
              </a:lnSpc>
              <a:spcBef>
                <a:spcPts val="0"/>
              </a:spcBef>
              <a:spcAft>
                <a:spcPts val="0"/>
              </a:spcAft>
              <a:buClr>
                <a:srgbClr val="000000"/>
              </a:buClr>
              <a:buFont typeface="Courier New"/>
              <a:buNone/>
            </a:pPr>
            <a:endParaRPr sz="1800" b="0" i="0" u="none" strike="noStrike" cap="none" baseline="0">
              <a:solidFill>
                <a:srgbClr val="000000"/>
              </a:solidFill>
              <a:latin typeface="Arial"/>
              <a:ea typeface="Arial"/>
              <a:cs typeface="Arial"/>
              <a:sym typeface="Arial"/>
            </a:endParaRPr>
          </a:p>
          <a:p>
            <a:pPr marL="0" marR="0" lvl="2" indent="114300" algn="l" rtl="0">
              <a:lnSpc>
                <a:spcPct val="100000"/>
              </a:lnSpc>
              <a:spcBef>
                <a:spcPts val="0"/>
              </a:spcBef>
              <a:spcAft>
                <a:spcPts val="0"/>
              </a:spcAft>
              <a:buClr>
                <a:srgbClr val="000000"/>
              </a:buClr>
              <a:buFont typeface="Noto Symbol"/>
              <a:buNone/>
            </a:pPr>
            <a:endParaRPr sz="1800" b="0" i="0" u="none" strike="noStrike" cap="none" baseline="0">
              <a:solidFill>
                <a:srgbClr val="000000"/>
              </a:solidFill>
              <a:latin typeface="Arial"/>
              <a:ea typeface="Arial"/>
              <a:cs typeface="Arial"/>
              <a:sym typeface="Arial"/>
            </a:endParaRPr>
          </a:p>
          <a:p>
            <a:pPr marL="0" marR="0" lvl="3" indent="114300" algn="l" rtl="0">
              <a:lnSpc>
                <a:spcPct val="100000"/>
              </a:lnSpc>
              <a:spcBef>
                <a:spcPts val="0"/>
              </a:spcBef>
              <a:spcAft>
                <a:spcPts val="0"/>
              </a:spcAft>
              <a:buClr>
                <a:srgbClr val="000000"/>
              </a:buClr>
              <a:buFont typeface="Arial"/>
              <a:buNone/>
            </a:pPr>
            <a:endParaRPr sz="1800" b="0" i="0" u="none" strike="noStrike" cap="none" baseline="0">
              <a:solidFill>
                <a:srgbClr val="000000"/>
              </a:solidFill>
              <a:latin typeface="Arial"/>
              <a:ea typeface="Arial"/>
              <a:cs typeface="Arial"/>
              <a:sym typeface="Arial"/>
            </a:endParaRPr>
          </a:p>
          <a:p>
            <a:pPr marL="0" marR="0" lvl="4" indent="114300" algn="l" rtl="0">
              <a:lnSpc>
                <a:spcPct val="100000"/>
              </a:lnSpc>
              <a:spcBef>
                <a:spcPts val="0"/>
              </a:spcBef>
              <a:spcAft>
                <a:spcPts val="0"/>
              </a:spcAft>
              <a:buClr>
                <a:srgbClr val="000000"/>
              </a:buClr>
              <a:buFont typeface="Courier New"/>
              <a:buNone/>
            </a:pPr>
            <a:endParaRPr sz="1800" b="0" i="0" u="none" strike="noStrike" cap="none" baseline="0">
              <a:solidFill>
                <a:srgbClr val="000000"/>
              </a:solidFill>
              <a:latin typeface="Arial"/>
              <a:ea typeface="Arial"/>
              <a:cs typeface="Arial"/>
              <a:sym typeface="Arial"/>
            </a:endParaRPr>
          </a:p>
          <a:p>
            <a:pPr marL="0" marR="0" lvl="5" indent="114300" algn="l" rtl="0">
              <a:lnSpc>
                <a:spcPct val="100000"/>
              </a:lnSpc>
              <a:spcBef>
                <a:spcPts val="0"/>
              </a:spcBef>
              <a:spcAft>
                <a:spcPts val="0"/>
              </a:spcAft>
              <a:buClr>
                <a:srgbClr val="000000"/>
              </a:buClr>
              <a:buFont typeface="Noto Symbol"/>
              <a:buNone/>
            </a:pPr>
            <a:endParaRPr sz="1800" b="0" i="0" u="none" strike="noStrike" cap="none" baseline="0">
              <a:solidFill>
                <a:srgbClr val="000000"/>
              </a:solidFill>
              <a:latin typeface="Arial"/>
              <a:ea typeface="Arial"/>
              <a:cs typeface="Arial"/>
              <a:sym typeface="Arial"/>
            </a:endParaRPr>
          </a:p>
          <a:p>
            <a:pPr marL="0" marR="0" lvl="6" indent="114300" algn="l" rtl="0">
              <a:lnSpc>
                <a:spcPct val="100000"/>
              </a:lnSpc>
              <a:spcBef>
                <a:spcPts val="0"/>
              </a:spcBef>
              <a:spcAft>
                <a:spcPts val="0"/>
              </a:spcAft>
              <a:buClr>
                <a:srgbClr val="000000"/>
              </a:buClr>
              <a:buFont typeface="Arial"/>
              <a:buNone/>
            </a:pPr>
            <a:endParaRPr sz="1800" b="0" i="0" u="none" strike="noStrike" cap="none" baseline="0">
              <a:solidFill>
                <a:srgbClr val="000000"/>
              </a:solidFill>
              <a:latin typeface="Arial"/>
              <a:ea typeface="Arial"/>
              <a:cs typeface="Arial"/>
              <a:sym typeface="Arial"/>
            </a:endParaRPr>
          </a:p>
          <a:p>
            <a:pPr marL="0" marR="0" lvl="7" indent="114300" algn="l" rtl="0">
              <a:lnSpc>
                <a:spcPct val="100000"/>
              </a:lnSpc>
              <a:spcBef>
                <a:spcPts val="0"/>
              </a:spcBef>
              <a:spcAft>
                <a:spcPts val="0"/>
              </a:spcAft>
              <a:buClr>
                <a:srgbClr val="000000"/>
              </a:buClr>
              <a:buFont typeface="Courier New"/>
              <a:buNone/>
            </a:pPr>
            <a:endParaRPr sz="1800" b="0" i="0" u="none" strike="noStrike" cap="none" baseline="0">
              <a:solidFill>
                <a:srgbClr val="000000"/>
              </a:solidFill>
              <a:latin typeface="Arial"/>
              <a:ea typeface="Arial"/>
              <a:cs typeface="Arial"/>
              <a:sym typeface="Arial"/>
            </a:endParaRPr>
          </a:p>
          <a:p>
            <a:pPr marL="0" marR="0" lvl="8" indent="114300" algn="l" rtl="0">
              <a:lnSpc>
                <a:spcPct val="100000"/>
              </a:lnSpc>
              <a:spcBef>
                <a:spcPts val="0"/>
              </a:spcBef>
              <a:spcAft>
                <a:spcPts val="0"/>
              </a:spcAft>
              <a:buClr>
                <a:srgbClr val="000000"/>
              </a:buClr>
              <a:buFont typeface="Noto Symbol"/>
              <a:buNone/>
            </a:pPr>
            <a:endParaRPr sz="1800" b="0" i="0" u="none" strike="noStrike" cap="none" baseline="0">
              <a:solidFill>
                <a:srgbClr val="000000"/>
              </a:solidFill>
              <a:latin typeface="Arial"/>
              <a:ea typeface="Arial"/>
              <a:cs typeface="Arial"/>
              <a:sym typeface="Arial"/>
            </a:endParaRPr>
          </a:p>
        </p:txBody>
      </p:sp>
    </p:spTree>
    <p:extLst>
      <p:ext uri="{BB962C8B-B14F-4D97-AF65-F5344CB8AC3E}">
        <p14:creationId xmlns:p14="http://schemas.microsoft.com/office/powerpoint/2010/main" val="9512924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Shape 280"/>
          <p:cNvSpPr txBox="1">
            <a:spLocks noGrp="1"/>
          </p:cNvSpPr>
          <p:nvPr>
            <p:ph type="body" idx="1"/>
          </p:nvPr>
        </p:nvSpPr>
        <p:spPr>
          <a:xfrm>
            <a:off x="685800" y="4400550"/>
            <a:ext cx="5486399" cy="360045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1"/>
              </a:buClr>
              <a:buSzPct val="25000"/>
              <a:buFont typeface="Calibri"/>
              <a:buNone/>
            </a:pPr>
            <a:r>
              <a:rPr lang="en" sz="1200" b="1" i="0" u="none" strike="noStrike" cap="none" baseline="0">
                <a:solidFill>
                  <a:schemeClr val="dk1"/>
                </a:solidFill>
                <a:latin typeface="Calibri"/>
                <a:ea typeface="Calibri"/>
                <a:cs typeface="Calibri"/>
                <a:sym typeface="Calibri"/>
              </a:rPr>
              <a:t>Authorizing</a:t>
            </a:r>
            <a:r>
              <a:rPr lang="en" sz="1200" b="0" i="0" u="none" strike="noStrike" cap="none" baseline="0">
                <a:solidFill>
                  <a:schemeClr val="dk1"/>
                </a:solidFill>
                <a:latin typeface="Calibri"/>
                <a:ea typeface="Calibri"/>
                <a:cs typeface="Calibri"/>
                <a:sym typeface="Calibri"/>
              </a:rPr>
              <a:t> – When students quote an expert or use the credibility or status of a source to support their claims. </a:t>
            </a:r>
          </a:p>
          <a:p>
            <a:pPr marL="0" marR="0" lvl="0" indent="0" algn="l" rtl="0">
              <a:spcBef>
                <a:spcPts val="0"/>
              </a:spcBef>
              <a:buClr>
                <a:schemeClr val="dk1"/>
              </a:buClr>
              <a:buFont typeface="Calibri"/>
              <a:buNone/>
            </a:pPr>
            <a:endParaRPr sz="1200" b="0" i="0" u="none" strike="noStrike" cap="none" baseline="0">
              <a:solidFill>
                <a:schemeClr val="dk1"/>
              </a:solidFill>
              <a:latin typeface="Calibri"/>
              <a:ea typeface="Calibri"/>
              <a:cs typeface="Calibri"/>
              <a:sym typeface="Calibri"/>
            </a:endParaRPr>
          </a:p>
        </p:txBody>
      </p:sp>
      <p:sp>
        <p:nvSpPr>
          <p:cNvPr id="281" name="Shape 281"/>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05431366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Shape 288"/>
          <p:cNvSpPr txBox="1">
            <a:spLocks noGrp="1"/>
          </p:cNvSpPr>
          <p:nvPr>
            <p:ph type="body" idx="1"/>
          </p:nvPr>
        </p:nvSpPr>
        <p:spPr>
          <a:xfrm>
            <a:off x="685800" y="4400550"/>
            <a:ext cx="5486399" cy="360045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What words are used to make the source seem credible?</a:t>
            </a:r>
          </a:p>
        </p:txBody>
      </p:sp>
      <p:sp>
        <p:nvSpPr>
          <p:cNvPr id="289" name="Shape 289"/>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78108229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5"/>
        <p:cNvGrpSpPr/>
        <p:nvPr/>
      </p:nvGrpSpPr>
      <p:grpSpPr>
        <a:xfrm>
          <a:off x="0" y="0"/>
          <a:ext cx="0" cy="0"/>
          <a:chOff x="0" y="0"/>
          <a:chExt cx="0" cy="0"/>
        </a:xfrm>
      </p:grpSpPr>
      <p:sp>
        <p:nvSpPr>
          <p:cNvPr id="296" name="Shape 296"/>
          <p:cNvSpPr txBox="1">
            <a:spLocks noGrp="1"/>
          </p:cNvSpPr>
          <p:nvPr>
            <p:ph type="body" idx="1"/>
          </p:nvPr>
        </p:nvSpPr>
        <p:spPr>
          <a:xfrm>
            <a:off x="685800" y="4400550"/>
            <a:ext cx="5486399" cy="360045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What words are used to make the source seem credible?</a:t>
            </a:r>
          </a:p>
        </p:txBody>
      </p:sp>
      <p:sp>
        <p:nvSpPr>
          <p:cNvPr id="297" name="Shape 29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5679302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Shape 30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05" name="Shape 3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93397866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Shape 30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05" name="Shape 3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31693930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1"/>
        <p:cNvGrpSpPr/>
        <p:nvPr/>
      </p:nvGrpSpPr>
      <p:grpSpPr>
        <a:xfrm>
          <a:off x="0" y="0"/>
          <a:ext cx="0" cy="0"/>
          <a:chOff x="0" y="0"/>
          <a:chExt cx="0" cy="0"/>
        </a:xfrm>
      </p:grpSpPr>
      <p:sp>
        <p:nvSpPr>
          <p:cNvPr id="312" name="Shape 312"/>
          <p:cNvSpPr txBox="1">
            <a:spLocks noGrp="1"/>
          </p:cNvSpPr>
          <p:nvPr>
            <p:ph type="body" idx="1"/>
          </p:nvPr>
        </p:nvSpPr>
        <p:spPr>
          <a:xfrm>
            <a:off x="685800" y="4400550"/>
            <a:ext cx="5486399" cy="3600450"/>
          </a:xfrm>
          <a:prstGeom prst="rect">
            <a:avLst/>
          </a:prstGeom>
          <a:noFill/>
          <a:ln>
            <a:noFill/>
          </a:ln>
        </p:spPr>
        <p:txBody>
          <a:bodyPr lIns="91425" tIns="91425" rIns="91425" bIns="91425" anchor="ctr" anchorCtr="0">
            <a:noAutofit/>
          </a:bodyPr>
          <a:lstStyle/>
          <a:p>
            <a:pPr marL="0" marR="0" lvl="0" indent="0" algn="l" rtl="0">
              <a:lnSpc>
                <a:spcPct val="90000"/>
              </a:lnSpc>
              <a:spcBef>
                <a:spcPts val="0"/>
              </a:spcBef>
              <a:buClr>
                <a:schemeClr val="dk1"/>
              </a:buClr>
              <a:buSzPct val="25000"/>
              <a:buFont typeface="Calibri"/>
              <a:buNone/>
            </a:pPr>
            <a:r>
              <a:rPr lang="en" sz="1200" b="1" i="0" u="none" strike="noStrike" cap="none" baseline="0">
                <a:solidFill>
                  <a:schemeClr val="dk1"/>
                </a:solidFill>
                <a:latin typeface="Calibri"/>
                <a:ea typeface="Calibri"/>
                <a:cs typeface="Calibri"/>
                <a:sym typeface="Calibri"/>
              </a:rPr>
              <a:t>Extending  - When writers put their own</a:t>
            </a:r>
            <a:r>
              <a:rPr lang="en" sz="1200" b="0" i="0" u="none" strike="noStrike" cap="none" baseline="0">
                <a:solidFill>
                  <a:schemeClr val="dk1"/>
                </a:solidFill>
                <a:latin typeface="Calibri"/>
                <a:ea typeface="Calibri"/>
                <a:cs typeface="Calibri"/>
                <a:sym typeface="Calibri"/>
              </a:rPr>
              <a:t> </a:t>
            </a:r>
            <a:r>
              <a:rPr lang="en" sz="1200" b="1" i="0" u="none" strike="noStrike" cap="none" baseline="0">
                <a:solidFill>
                  <a:schemeClr val="dk1"/>
                </a:solidFill>
                <a:latin typeface="Calibri"/>
                <a:ea typeface="Calibri"/>
                <a:cs typeface="Calibri"/>
                <a:sym typeface="Calibri"/>
              </a:rPr>
              <a:t>“spin” on terms and ideas taken from other texts. </a:t>
            </a:r>
          </a:p>
          <a:p>
            <a:pPr marL="228600" marR="0" lvl="0" indent="-50800" algn="ctr" rtl="0">
              <a:lnSpc>
                <a:spcPct val="90000"/>
              </a:lnSpc>
              <a:spcBef>
                <a:spcPts val="1000"/>
              </a:spcBef>
              <a:buClr>
                <a:schemeClr val="dk1"/>
              </a:buClr>
              <a:buFont typeface="Calibri"/>
              <a:buNone/>
            </a:pPr>
            <a:endParaRPr sz="1050" b="0" i="0" u="none" strike="noStrike" cap="none" baseline="0">
              <a:solidFill>
                <a:schemeClr val="dk1"/>
              </a:solidFill>
              <a:latin typeface="Calibri"/>
              <a:ea typeface="Calibri"/>
              <a:cs typeface="Calibri"/>
              <a:sym typeface="Calibri"/>
            </a:endParaRPr>
          </a:p>
          <a:p>
            <a:pPr marL="0" marR="0" lvl="0" indent="0" algn="l" rtl="0">
              <a:spcBef>
                <a:spcPts val="0"/>
              </a:spcBef>
              <a:buClr>
                <a:schemeClr val="dk1"/>
              </a:buClr>
              <a:buFont typeface="Calibri"/>
              <a:buNone/>
            </a:pPr>
            <a:endParaRPr sz="1200" b="0" i="0" u="none" strike="noStrike" cap="none" baseline="0">
              <a:solidFill>
                <a:schemeClr val="dk1"/>
              </a:solidFill>
              <a:latin typeface="Calibri"/>
              <a:ea typeface="Calibri"/>
              <a:cs typeface="Calibri"/>
              <a:sym typeface="Calibri"/>
            </a:endParaRPr>
          </a:p>
        </p:txBody>
      </p:sp>
      <p:sp>
        <p:nvSpPr>
          <p:cNvPr id="313" name="Shape 31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35253178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1"/>
        <p:cNvGrpSpPr/>
        <p:nvPr/>
      </p:nvGrpSpPr>
      <p:grpSpPr>
        <a:xfrm>
          <a:off x="0" y="0"/>
          <a:ext cx="0" cy="0"/>
          <a:chOff x="0" y="0"/>
          <a:chExt cx="0" cy="0"/>
        </a:xfrm>
      </p:grpSpPr>
      <p:sp>
        <p:nvSpPr>
          <p:cNvPr id="322" name="Shape 322"/>
          <p:cNvSpPr txBox="1">
            <a:spLocks noGrp="1"/>
          </p:cNvSpPr>
          <p:nvPr>
            <p:ph type="body" idx="1"/>
          </p:nvPr>
        </p:nvSpPr>
        <p:spPr>
          <a:xfrm>
            <a:off x="685800" y="4400550"/>
            <a:ext cx="5486399" cy="3600450"/>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chemeClr val="dk1"/>
              </a:buClr>
              <a:buSzPct val="25000"/>
              <a:buFont typeface="Calibri"/>
              <a:buNone/>
            </a:pPr>
            <a:r>
              <a:rPr lang="en" sz="1200" b="1" i="0" u="none" strike="noStrike" cap="none" baseline="0">
                <a:solidFill>
                  <a:schemeClr val="dk1"/>
                </a:solidFill>
                <a:latin typeface="Calibri"/>
                <a:ea typeface="Calibri"/>
                <a:cs typeface="Calibri"/>
                <a:sym typeface="Calibri"/>
              </a:rPr>
              <a:t>Language that reframes the text, adds another layer of interpretation, and/or drives it forward to new conclusions:</a:t>
            </a:r>
          </a:p>
          <a:p>
            <a:pPr marL="0" marR="0" lvl="0" indent="0" algn="l" rtl="0">
              <a:spcBef>
                <a:spcPts val="0"/>
              </a:spcBef>
              <a:buClr>
                <a:schemeClr val="dk1"/>
              </a:buClr>
              <a:buFont typeface="Calibri"/>
              <a:buNone/>
            </a:pPr>
            <a:endParaRPr sz="1200" b="0" i="0" u="none" strike="noStrike" cap="none" baseline="0">
              <a:solidFill>
                <a:schemeClr val="dk1"/>
              </a:solidFill>
              <a:latin typeface="Calibri"/>
              <a:ea typeface="Calibri"/>
              <a:cs typeface="Calibri"/>
              <a:sym typeface="Calibri"/>
            </a:endParaRPr>
          </a:p>
          <a:p>
            <a:pPr marL="0" marR="0" lvl="0" indent="0" algn="l" rtl="0">
              <a:spcBef>
                <a:spcPts val="0"/>
              </a:spcBef>
              <a:buClr>
                <a:schemeClr val="dk1"/>
              </a:buClr>
              <a:buFont typeface="Calibri"/>
              <a:buNone/>
            </a:pPr>
            <a:endParaRPr sz="1200" b="0" i="0" u="none" strike="noStrike" cap="none" baseline="0">
              <a:solidFill>
                <a:schemeClr val="dk1"/>
              </a:solidFill>
              <a:latin typeface="Calibri"/>
              <a:ea typeface="Calibri"/>
              <a:cs typeface="Calibri"/>
              <a:sym typeface="Calibri"/>
            </a:endParaRPr>
          </a:p>
        </p:txBody>
      </p:sp>
      <p:sp>
        <p:nvSpPr>
          <p:cNvPr id="323" name="Shape 32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45495359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7"/>
        <p:cNvGrpSpPr/>
        <p:nvPr/>
      </p:nvGrpSpPr>
      <p:grpSpPr>
        <a:xfrm>
          <a:off x="0" y="0"/>
          <a:ext cx="0" cy="0"/>
          <a:chOff x="0" y="0"/>
          <a:chExt cx="0" cy="0"/>
        </a:xfrm>
      </p:grpSpPr>
      <p:sp>
        <p:nvSpPr>
          <p:cNvPr id="328" name="Shape 32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29" name="Shape 3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07352397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Shape 3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337" name="Shape 337"/>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 sz="1200" b="0" i="0" u="none" strike="noStrike" cap="none" baseline="0">
                <a:solidFill>
                  <a:schemeClr val="dk1"/>
                </a:solidFill>
                <a:latin typeface="Calibri"/>
                <a:ea typeface="Calibri"/>
                <a:cs typeface="Calibri"/>
                <a:sym typeface="Calibri"/>
              </a:rPr>
              <a:t>Use a sticky note to extend your own thoughts next to the author’s quote</a:t>
            </a:r>
          </a:p>
        </p:txBody>
      </p:sp>
      <p:sp>
        <p:nvSpPr>
          <p:cNvPr id="338" name="Shape 33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 sz="1200" b="0" i="0" u="none" strike="noStrike" cap="none" baseline="0">
                <a:solidFill>
                  <a:schemeClr val="dk1"/>
                </a:solidFill>
                <a:latin typeface="Calibri"/>
                <a:ea typeface="Calibri"/>
                <a:cs typeface="Calibri"/>
                <a:sym typeface="Calibri"/>
              </a:rPr>
              <a:t>38</a:t>
            </a:fld>
            <a:endParaRPr lang="en"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59153428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Shape 33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337" name="Shape 337"/>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 sz="1200" b="0" i="0" u="none" strike="noStrike" cap="none" baseline="0">
                <a:solidFill>
                  <a:schemeClr val="dk1"/>
                </a:solidFill>
                <a:latin typeface="Calibri"/>
                <a:ea typeface="Calibri"/>
                <a:cs typeface="Calibri"/>
                <a:sym typeface="Calibri"/>
              </a:rPr>
              <a:t>Use a sticky note to extend your own thoughts next to the author’s quote</a:t>
            </a:r>
          </a:p>
        </p:txBody>
      </p:sp>
      <p:sp>
        <p:nvSpPr>
          <p:cNvPr id="338" name="Shape 338"/>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fld id="{00000000-1234-1234-1234-123412341234}" type="slidenum">
              <a:rPr lang="en" sz="1200" b="0" i="0" u="none" strike="noStrike" cap="none" baseline="0">
                <a:solidFill>
                  <a:schemeClr val="dk1"/>
                </a:solidFill>
                <a:latin typeface="Calibri"/>
                <a:ea typeface="Calibri"/>
                <a:cs typeface="Calibri"/>
                <a:sym typeface="Calibri"/>
              </a:rPr>
              <a:t>39</a:t>
            </a:fld>
            <a:endParaRPr lang="en"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3034527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Shape 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6" name="Shape 8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4577785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Shape 346"/>
          <p:cNvSpPr txBox="1">
            <a:spLocks noGrp="1"/>
          </p:cNvSpPr>
          <p:nvPr>
            <p:ph type="body" idx="1"/>
          </p:nvPr>
        </p:nvSpPr>
        <p:spPr>
          <a:xfrm>
            <a:off x="685800" y="4400550"/>
            <a:ext cx="5486399" cy="360045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SzPct val="25000"/>
              <a:buFont typeface="Calibri"/>
              <a:buNone/>
            </a:pPr>
            <a:r>
              <a:rPr lang="en" sz="1200">
                <a:solidFill>
                  <a:schemeClr val="dk1"/>
                </a:solidFill>
                <a:latin typeface="Calibri"/>
                <a:ea typeface="Calibri"/>
                <a:cs typeface="Calibri"/>
                <a:sym typeface="Calibri"/>
              </a:rPr>
              <a:t>“...to counter is not to nullify but to suggest a different way of thinking” (56).</a:t>
            </a:r>
          </a:p>
        </p:txBody>
      </p:sp>
      <p:sp>
        <p:nvSpPr>
          <p:cNvPr id="347" name="Shape 34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67107805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3"/>
        <p:cNvGrpSpPr/>
        <p:nvPr/>
      </p:nvGrpSpPr>
      <p:grpSpPr>
        <a:xfrm>
          <a:off x="0" y="0"/>
          <a:ext cx="0" cy="0"/>
          <a:chOff x="0" y="0"/>
          <a:chExt cx="0" cy="0"/>
        </a:xfrm>
      </p:grpSpPr>
      <p:sp>
        <p:nvSpPr>
          <p:cNvPr id="354" name="Shape 354"/>
          <p:cNvSpPr txBox="1">
            <a:spLocks noGrp="1"/>
          </p:cNvSpPr>
          <p:nvPr>
            <p:ph type="body" idx="1"/>
          </p:nvPr>
        </p:nvSpPr>
        <p:spPr>
          <a:xfrm>
            <a:off x="685800" y="4400550"/>
            <a:ext cx="5486399" cy="3600450"/>
          </a:xfrm>
          <a:prstGeom prst="rect">
            <a:avLst/>
          </a:prstGeom>
          <a:noFill/>
          <a:ln>
            <a:noFill/>
          </a:ln>
        </p:spPr>
        <p:txBody>
          <a:bodyPr lIns="91425" tIns="91425" rIns="91425" bIns="91425" anchor="ctr" anchorCtr="0">
            <a:noAutofit/>
          </a:bodyPr>
          <a:lstStyle/>
          <a:p>
            <a:pPr marL="0" marR="0" lvl="0" indent="0" algn="l" rtl="0">
              <a:lnSpc>
                <a:spcPct val="90000"/>
              </a:lnSpc>
              <a:spcBef>
                <a:spcPts val="0"/>
              </a:spcBef>
              <a:buClr>
                <a:schemeClr val="dk1"/>
              </a:buClr>
              <a:buSzPct val="25000"/>
              <a:buFont typeface="Calibri"/>
              <a:buNone/>
            </a:pPr>
            <a:r>
              <a:rPr lang="en" sz="1200" b="1" i="0" u="none" strike="noStrike" cap="none" baseline="0">
                <a:solidFill>
                  <a:schemeClr val="dk1"/>
                </a:solidFill>
                <a:latin typeface="Calibri"/>
                <a:ea typeface="Calibri"/>
                <a:cs typeface="Calibri"/>
                <a:sym typeface="Calibri"/>
              </a:rPr>
              <a:t>Countering Moves  - When writers </a:t>
            </a:r>
            <a:r>
              <a:rPr lang="en" sz="1200" b="0" i="0" u="none" strike="noStrike" cap="none" baseline="0">
                <a:solidFill>
                  <a:schemeClr val="dk1"/>
                </a:solidFill>
                <a:latin typeface="Calibri"/>
                <a:ea typeface="Calibri"/>
                <a:cs typeface="Calibri"/>
                <a:sym typeface="Calibri"/>
              </a:rPr>
              <a:t>“push back” against the text in some way, they might disagree with it, challenge something it says, or interpret it differently than the author does. </a:t>
            </a:r>
          </a:p>
          <a:p>
            <a:pPr marL="0" marR="0" lvl="0" indent="0" algn="l" rtl="0">
              <a:spcBef>
                <a:spcPts val="0"/>
              </a:spcBef>
              <a:buClr>
                <a:schemeClr val="dk1"/>
              </a:buClr>
              <a:buFont typeface="Calibri"/>
              <a:buNone/>
            </a:pPr>
            <a:endParaRPr sz="1200" b="0" i="0" u="none" strike="noStrike" cap="none" baseline="0">
              <a:solidFill>
                <a:schemeClr val="dk1"/>
              </a:solidFill>
              <a:latin typeface="Calibri"/>
              <a:ea typeface="Calibri"/>
              <a:cs typeface="Calibri"/>
              <a:sym typeface="Calibri"/>
            </a:endParaRPr>
          </a:p>
        </p:txBody>
      </p:sp>
      <p:sp>
        <p:nvSpPr>
          <p:cNvPr id="355" name="Shape 355"/>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50122742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Shape 363"/>
          <p:cNvSpPr txBox="1">
            <a:spLocks noGrp="1"/>
          </p:cNvSpPr>
          <p:nvPr>
            <p:ph type="body" idx="1"/>
          </p:nvPr>
        </p:nvSpPr>
        <p:spPr>
          <a:xfrm>
            <a:off x="685800" y="4400550"/>
            <a:ext cx="5486399" cy="360045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Calibri"/>
              <a:buNone/>
            </a:pPr>
            <a:endParaRPr sz="1200" b="0" i="0" u="none" strike="noStrike" cap="none" baseline="0">
              <a:solidFill>
                <a:schemeClr val="dk1"/>
              </a:solidFill>
              <a:latin typeface="Calibri"/>
              <a:ea typeface="Calibri"/>
              <a:cs typeface="Calibri"/>
              <a:sym typeface="Calibri"/>
            </a:endParaRPr>
          </a:p>
        </p:txBody>
      </p:sp>
      <p:sp>
        <p:nvSpPr>
          <p:cNvPr id="364" name="Shape 364"/>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01199747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Shape 36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370" name="Shape 3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40721170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Shape 37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378" name="Shape 378"/>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When students “push back” against the text in some way. They might disagree with it, challenge something it says, or interpret it differently than the author does. </a:t>
            </a:r>
          </a:p>
          <a:p>
            <a:pPr marL="0" marR="0" lvl="0" indent="0" algn="l" rtl="0">
              <a:lnSpc>
                <a:spcPct val="100000"/>
              </a:lnSpc>
              <a:spcBef>
                <a:spcPts val="0"/>
              </a:spcBef>
              <a:spcAft>
                <a:spcPts val="0"/>
              </a:spcAft>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In step 3, include the sentence or phrase the student is countering.</a:t>
            </a:r>
          </a:p>
          <a:p>
            <a:pPr marL="0" marR="0" lvl="0" indent="0" algn="l" rtl="0">
              <a:spcBef>
                <a:spcPts val="0"/>
              </a:spcBef>
              <a:buNone/>
            </a:pPr>
            <a:endParaRPr sz="1200" b="0" i="0" u="none" strike="noStrike" cap="none" baseline="0">
              <a:solidFill>
                <a:schemeClr val="dk1"/>
              </a:solidFill>
              <a:latin typeface="Calibri"/>
              <a:ea typeface="Calibri"/>
              <a:cs typeface="Calibri"/>
              <a:sym typeface="Calibri"/>
            </a:endParaRPr>
          </a:p>
        </p:txBody>
      </p:sp>
      <p:sp>
        <p:nvSpPr>
          <p:cNvPr id="379" name="Shape 379"/>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None/>
            </a:pPr>
            <a:endParaRPr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75628652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Shape 377"/>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378" name="Shape 378"/>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When students “push back” against the text in some way. They might disagree with it, challenge something it says, or interpret it differently than the author does. </a:t>
            </a:r>
          </a:p>
          <a:p>
            <a:pPr marL="0" marR="0" lvl="0" indent="0" algn="l" rtl="0">
              <a:lnSpc>
                <a:spcPct val="100000"/>
              </a:lnSpc>
              <a:spcBef>
                <a:spcPts val="0"/>
              </a:spcBef>
              <a:spcAft>
                <a:spcPts val="0"/>
              </a:spcAft>
              <a:buClr>
                <a:schemeClr val="dk1"/>
              </a:buClr>
              <a:buSzPct val="25000"/>
              <a:buFont typeface="Calibri"/>
              <a:buNone/>
            </a:pPr>
            <a:r>
              <a:rPr lang="en" sz="1200" b="0" i="0" u="none" strike="noStrike" cap="none" baseline="0">
                <a:solidFill>
                  <a:schemeClr val="dk1"/>
                </a:solidFill>
                <a:latin typeface="Calibri"/>
                <a:ea typeface="Calibri"/>
                <a:cs typeface="Calibri"/>
                <a:sym typeface="Calibri"/>
              </a:rPr>
              <a:t>In step 3, include the sentence or phrase the student is countering.</a:t>
            </a:r>
          </a:p>
          <a:p>
            <a:pPr marL="0" marR="0" lvl="0" indent="0" algn="l" rtl="0">
              <a:spcBef>
                <a:spcPts val="0"/>
              </a:spcBef>
              <a:buNone/>
            </a:pPr>
            <a:endParaRPr sz="1200" b="0" i="0" u="none" strike="noStrike" cap="none" baseline="0">
              <a:solidFill>
                <a:schemeClr val="dk1"/>
              </a:solidFill>
              <a:latin typeface="Calibri"/>
              <a:ea typeface="Calibri"/>
              <a:cs typeface="Calibri"/>
              <a:sym typeface="Calibri"/>
            </a:endParaRPr>
          </a:p>
        </p:txBody>
      </p:sp>
      <p:sp>
        <p:nvSpPr>
          <p:cNvPr id="379" name="Shape 379"/>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None/>
            </a:pPr>
            <a:endParaRPr sz="1200" b="0" i="0" u="none" strike="noStrike" cap="none" baseline="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1862459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55566203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Shape 38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86" name="Shape 38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02236573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23494932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3999599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3" name="Shape 9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427588667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98850790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9"/>
        <p:cNvGrpSpPr/>
        <p:nvPr/>
      </p:nvGrpSpPr>
      <p:grpSpPr>
        <a:xfrm>
          <a:off x="0" y="0"/>
          <a:ext cx="0" cy="0"/>
          <a:chOff x="0" y="0"/>
          <a:chExt cx="0" cy="0"/>
        </a:xfrm>
      </p:grpSpPr>
      <p:sp>
        <p:nvSpPr>
          <p:cNvPr id="410" name="Shape 41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11" name="Shape 41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r>
              <a:rPr lang="en"/>
              <a:t>Placeholder for Pam</a:t>
            </a:r>
          </a:p>
        </p:txBody>
      </p:sp>
    </p:spTree>
    <p:extLst>
      <p:ext uri="{BB962C8B-B14F-4D97-AF65-F5344CB8AC3E}">
        <p14:creationId xmlns:p14="http://schemas.microsoft.com/office/powerpoint/2010/main" val="71078529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55532762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3" name="Shape 9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0400814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00" name="Shape 10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9459572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7" name="Shape 107"/>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19142037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a:noFill/>
          </a:ln>
        </p:spPr>
      </p:sp>
      <p:sp>
        <p:nvSpPr>
          <p:cNvPr id="115" name="Shape 115"/>
          <p:cNvSpPr txBox="1">
            <a:spLocks noGrp="1"/>
          </p:cNvSpPr>
          <p:nvPr>
            <p:ph type="body" idx="1"/>
          </p:nvPr>
        </p:nvSpPr>
        <p:spPr>
          <a:xfrm>
            <a:off x="685800" y="4343400"/>
            <a:ext cx="5486399" cy="4114800"/>
          </a:xfrm>
          <a:prstGeom prst="rect">
            <a:avLst/>
          </a:prstGeom>
          <a:noFill/>
          <a:ln>
            <a:noFill/>
          </a:ln>
        </p:spPr>
        <p:txBody>
          <a:bodyPr lIns="91250" tIns="45625" rIns="91250" bIns="45625" anchor="t" anchorCtr="0">
            <a:noAutofit/>
          </a:bodyPr>
          <a:lstStyle/>
          <a:p>
            <a:pPr marL="0" marR="0" lvl="0" indent="0" algn="l" rtl="0">
              <a:spcBef>
                <a:spcPts val="0"/>
              </a:spcBef>
              <a:spcAft>
                <a:spcPts val="0"/>
              </a:spcAft>
              <a:buClr>
                <a:schemeClr val="dk1"/>
              </a:buClr>
              <a:buSzPct val="25000"/>
              <a:buFont typeface="Arial"/>
              <a:buNone/>
            </a:pPr>
            <a:r>
              <a:rPr lang="en" sz="1200" b="0" i="0" u="none" strike="noStrike" cap="none" baseline="0">
                <a:solidFill>
                  <a:schemeClr val="dk1"/>
                </a:solidFill>
                <a:latin typeface="Arial"/>
                <a:ea typeface="Arial"/>
                <a:cs typeface="Arial"/>
                <a:sym typeface="Arial"/>
              </a:rPr>
              <a:t>Norms are developed collaboratively, over time. These norms were developed last year by the Monett teachers and will continue to serve us well.  Point to the norms poster and give them time to read.  </a:t>
            </a:r>
          </a:p>
        </p:txBody>
      </p:sp>
    </p:spTree>
    <p:extLst>
      <p:ext uri="{BB962C8B-B14F-4D97-AF65-F5344CB8AC3E}">
        <p14:creationId xmlns:p14="http://schemas.microsoft.com/office/powerpoint/2010/main" val="22978620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3" name="Shape 123"/>
          <p:cNvSpPr txBox="1">
            <a:spLocks noGrp="1"/>
          </p:cNvSpPr>
          <p:nvPr>
            <p:ph type="body" idx="1"/>
          </p:nvPr>
        </p:nvSpPr>
        <p:spPr>
          <a:xfrm>
            <a:off x="685800" y="4343400"/>
            <a:ext cx="5486399" cy="4114800"/>
          </a:xfrm>
          <a:prstGeom prst="rect">
            <a:avLst/>
          </a:prstGeom>
          <a:noFill/>
          <a:ln>
            <a:noFill/>
          </a:ln>
        </p:spPr>
        <p:txBody>
          <a:bodyPr lIns="91425" tIns="91425" rIns="91425" bIns="91425" anchor="ctr" anchorCtr="0">
            <a:noAutofit/>
          </a:bodyPr>
          <a:lstStyle/>
          <a:p>
            <a:pPr marL="0" marR="0" lvl="0" indent="0" algn="l" rtl="0">
              <a:spcBef>
                <a:spcPts val="0"/>
              </a:spcBef>
              <a:buClr>
                <a:schemeClr val="dk1"/>
              </a:buClr>
              <a:buFont typeface="Arial"/>
              <a:buNone/>
            </a:pPr>
            <a:endParaRPr sz="11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2490896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311708" y="744575"/>
            <a:ext cx="8520599" cy="2052599"/>
          </a:xfrm>
          <a:prstGeom prst="rect">
            <a:avLst/>
          </a:prstGeom>
        </p:spPr>
        <p:txBody>
          <a:bodyPr lIns="91425" tIns="91425" rIns="91425" bIns="91425" anchor="b" anchorCtr="0"/>
          <a:lstStyle>
            <a:lvl1pPr algn="ctr">
              <a:spcBef>
                <a:spcPts val="0"/>
              </a:spcBef>
              <a:buSzPct val="100000"/>
              <a:defRPr sz="5200"/>
            </a:lvl1pPr>
            <a:lvl2pPr algn="ctr">
              <a:spcBef>
                <a:spcPts val="0"/>
              </a:spcBef>
              <a:buSzPct val="100000"/>
              <a:defRPr sz="5200"/>
            </a:lvl2pPr>
            <a:lvl3pPr algn="ctr">
              <a:spcBef>
                <a:spcPts val="0"/>
              </a:spcBef>
              <a:buSzPct val="100000"/>
              <a:defRPr sz="5200"/>
            </a:lvl3pPr>
            <a:lvl4pPr algn="ctr">
              <a:spcBef>
                <a:spcPts val="0"/>
              </a:spcBef>
              <a:buSzPct val="100000"/>
              <a:defRPr sz="5200"/>
            </a:lvl4pPr>
            <a:lvl5pPr algn="ctr">
              <a:spcBef>
                <a:spcPts val="0"/>
              </a:spcBef>
              <a:buSzPct val="100000"/>
              <a:defRPr sz="5200"/>
            </a:lvl5pPr>
            <a:lvl6pPr algn="ctr">
              <a:spcBef>
                <a:spcPts val="0"/>
              </a:spcBef>
              <a:buSzPct val="100000"/>
              <a:defRPr sz="5200"/>
            </a:lvl6pPr>
            <a:lvl7pPr algn="ctr">
              <a:spcBef>
                <a:spcPts val="0"/>
              </a:spcBef>
              <a:buSzPct val="100000"/>
              <a:defRPr sz="5200"/>
            </a:lvl7pPr>
            <a:lvl8pPr algn="ctr">
              <a:spcBef>
                <a:spcPts val="0"/>
              </a:spcBef>
              <a:buSzPct val="100000"/>
              <a:defRPr sz="5200"/>
            </a:lvl8pPr>
            <a:lvl9pPr algn="ctr">
              <a:spcBef>
                <a:spcPts val="0"/>
              </a:spcBef>
              <a:buSzPct val="100000"/>
              <a:defRPr sz="5200"/>
            </a:lvl9pPr>
          </a:lstStyle>
          <a:p>
            <a:endParaRPr/>
          </a:p>
        </p:txBody>
      </p:sp>
      <p:sp>
        <p:nvSpPr>
          <p:cNvPr id="10" name="Shape 10"/>
          <p:cNvSpPr txBox="1">
            <a:spLocks noGrp="1"/>
          </p:cNvSpPr>
          <p:nvPr>
            <p:ph type="subTitle" idx="1"/>
          </p:nvPr>
        </p:nvSpPr>
        <p:spPr>
          <a:xfrm>
            <a:off x="311700" y="2834125"/>
            <a:ext cx="8520599" cy="792600"/>
          </a:xfrm>
          <a:prstGeom prst="rect">
            <a:avLst/>
          </a:prstGeom>
        </p:spPr>
        <p:txBody>
          <a:bodyPr lIns="91425" tIns="91425" rIns="91425" bIns="91425" anchor="t" anchorCtr="0"/>
          <a:lstStyle>
            <a:lvl1pPr algn="ctr">
              <a:lnSpc>
                <a:spcPct val="100000"/>
              </a:lnSpc>
              <a:spcBef>
                <a:spcPts val="0"/>
              </a:spcBef>
              <a:spcAft>
                <a:spcPts val="0"/>
              </a:spcAft>
              <a:buSzPct val="100000"/>
              <a:buNone/>
              <a:defRPr sz="2800"/>
            </a:lvl1pPr>
            <a:lvl2pPr algn="ctr">
              <a:lnSpc>
                <a:spcPct val="100000"/>
              </a:lnSpc>
              <a:spcBef>
                <a:spcPts val="0"/>
              </a:spcBef>
              <a:spcAft>
                <a:spcPts val="0"/>
              </a:spcAft>
              <a:buSzPct val="100000"/>
              <a:buNone/>
              <a:defRPr sz="2800"/>
            </a:lvl2pPr>
            <a:lvl3pPr algn="ctr">
              <a:lnSpc>
                <a:spcPct val="100000"/>
              </a:lnSpc>
              <a:spcBef>
                <a:spcPts val="0"/>
              </a:spcBef>
              <a:spcAft>
                <a:spcPts val="0"/>
              </a:spcAft>
              <a:buSzPct val="100000"/>
              <a:buNone/>
              <a:defRPr sz="2800"/>
            </a:lvl3pPr>
            <a:lvl4pPr algn="ctr">
              <a:lnSpc>
                <a:spcPct val="100000"/>
              </a:lnSpc>
              <a:spcBef>
                <a:spcPts val="0"/>
              </a:spcBef>
              <a:spcAft>
                <a:spcPts val="0"/>
              </a:spcAft>
              <a:buSzPct val="100000"/>
              <a:buNone/>
              <a:defRPr sz="2800"/>
            </a:lvl4pPr>
            <a:lvl5pPr algn="ctr">
              <a:lnSpc>
                <a:spcPct val="100000"/>
              </a:lnSpc>
              <a:spcBef>
                <a:spcPts val="0"/>
              </a:spcBef>
              <a:spcAft>
                <a:spcPts val="0"/>
              </a:spcAft>
              <a:buSzPct val="100000"/>
              <a:buNone/>
              <a:defRPr sz="2800"/>
            </a:lvl5pPr>
            <a:lvl6pPr algn="ctr">
              <a:lnSpc>
                <a:spcPct val="100000"/>
              </a:lnSpc>
              <a:spcBef>
                <a:spcPts val="0"/>
              </a:spcBef>
              <a:spcAft>
                <a:spcPts val="0"/>
              </a:spcAft>
              <a:buSzPct val="100000"/>
              <a:buNone/>
              <a:defRPr sz="2800"/>
            </a:lvl6pPr>
            <a:lvl7pPr algn="ctr">
              <a:lnSpc>
                <a:spcPct val="100000"/>
              </a:lnSpc>
              <a:spcBef>
                <a:spcPts val="0"/>
              </a:spcBef>
              <a:spcAft>
                <a:spcPts val="0"/>
              </a:spcAft>
              <a:buSzPct val="100000"/>
              <a:buNone/>
              <a:defRPr sz="2800"/>
            </a:lvl7pPr>
            <a:lvl8pPr algn="ctr">
              <a:lnSpc>
                <a:spcPct val="100000"/>
              </a:lnSpc>
              <a:spcBef>
                <a:spcPts val="0"/>
              </a:spcBef>
              <a:spcAft>
                <a:spcPts val="0"/>
              </a:spcAft>
              <a:buSzPct val="100000"/>
              <a:buNone/>
              <a:defRPr sz="2800"/>
            </a:lvl8pPr>
            <a:lvl9pPr algn="ctr">
              <a:lnSpc>
                <a:spcPct val="100000"/>
              </a:lnSpc>
              <a:spcBef>
                <a:spcPts val="0"/>
              </a:spcBef>
              <a:spcAft>
                <a:spcPts val="0"/>
              </a:spcAft>
              <a:buSzPct val="100000"/>
              <a:buNone/>
              <a:defRPr sz="2800"/>
            </a:lvl9pPr>
          </a:lstStyle>
          <a:p>
            <a:endParaRPr/>
          </a:p>
        </p:txBody>
      </p:sp>
      <p:sp>
        <p:nvSpPr>
          <p:cNvPr id="11" name="Shape 11"/>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311700" y="1106125"/>
            <a:ext cx="8520599" cy="1963500"/>
          </a:xfrm>
          <a:prstGeom prst="rect">
            <a:avLst/>
          </a:prstGeom>
        </p:spPr>
        <p:txBody>
          <a:bodyPr lIns="91425" tIns="91425" rIns="91425" bIns="91425" anchor="b" anchorCtr="0"/>
          <a:lstStyle>
            <a:lvl1pPr algn="ctr">
              <a:spcBef>
                <a:spcPts val="0"/>
              </a:spcBef>
              <a:buSzPct val="100000"/>
              <a:defRPr sz="12000"/>
            </a:lvl1pPr>
            <a:lvl2pPr algn="ctr">
              <a:spcBef>
                <a:spcPts val="0"/>
              </a:spcBef>
              <a:buSzPct val="100000"/>
              <a:defRPr sz="12000"/>
            </a:lvl2pPr>
            <a:lvl3pPr algn="ctr">
              <a:spcBef>
                <a:spcPts val="0"/>
              </a:spcBef>
              <a:buSzPct val="100000"/>
              <a:defRPr sz="12000"/>
            </a:lvl3pPr>
            <a:lvl4pPr algn="ctr">
              <a:spcBef>
                <a:spcPts val="0"/>
              </a:spcBef>
              <a:buSzPct val="100000"/>
              <a:defRPr sz="12000"/>
            </a:lvl4pPr>
            <a:lvl5pPr algn="ctr">
              <a:spcBef>
                <a:spcPts val="0"/>
              </a:spcBef>
              <a:buSzPct val="100000"/>
              <a:defRPr sz="12000"/>
            </a:lvl5pPr>
            <a:lvl6pPr algn="ctr">
              <a:spcBef>
                <a:spcPts val="0"/>
              </a:spcBef>
              <a:buSzPct val="100000"/>
              <a:defRPr sz="12000"/>
            </a:lvl6pPr>
            <a:lvl7pPr algn="ctr">
              <a:spcBef>
                <a:spcPts val="0"/>
              </a:spcBef>
              <a:buSzPct val="100000"/>
              <a:defRPr sz="12000"/>
            </a:lvl7pPr>
            <a:lvl8pPr algn="ctr">
              <a:spcBef>
                <a:spcPts val="0"/>
              </a:spcBef>
              <a:buSzPct val="100000"/>
              <a:defRPr sz="12000"/>
            </a:lvl8pPr>
            <a:lvl9pPr algn="ctr">
              <a:spcBef>
                <a:spcPts val="0"/>
              </a:spcBef>
              <a:buSzPct val="100000"/>
              <a:defRPr sz="12000"/>
            </a:lvl9pPr>
          </a:lstStyle>
          <a:p>
            <a:endParaRPr/>
          </a:p>
        </p:txBody>
      </p:sp>
      <p:sp>
        <p:nvSpPr>
          <p:cNvPr id="45" name="Shape 45"/>
          <p:cNvSpPr txBox="1">
            <a:spLocks noGrp="1"/>
          </p:cNvSpPr>
          <p:nvPr>
            <p:ph type="body" idx="1"/>
          </p:nvPr>
        </p:nvSpPr>
        <p:spPr>
          <a:xfrm>
            <a:off x="311700" y="3152225"/>
            <a:ext cx="8520599" cy="1300800"/>
          </a:xfrm>
          <a:prstGeom prst="rect">
            <a:avLst/>
          </a:prstGeom>
        </p:spPr>
        <p:txBody>
          <a:bodyPr lIns="91425" tIns="91425" rIns="91425" bIns="91425" anchor="t" anchorCtr="0"/>
          <a:lstStyle>
            <a:lvl1pPr algn="ctr">
              <a:spcBef>
                <a:spcPts val="0"/>
              </a:spcBef>
              <a:defRPr/>
            </a:lvl1pPr>
            <a:lvl2pPr algn="ctr">
              <a:spcBef>
                <a:spcPts val="0"/>
              </a:spcBef>
              <a:defRPr/>
            </a:lvl2pPr>
            <a:lvl3pPr algn="ctr">
              <a:spcBef>
                <a:spcPts val="0"/>
              </a:spcBef>
              <a:defRPr/>
            </a:lvl3pPr>
            <a:lvl4pPr algn="ctr">
              <a:spcBef>
                <a:spcPts val="0"/>
              </a:spcBef>
              <a:defRPr/>
            </a:lvl4pPr>
            <a:lvl5pPr algn="ctr">
              <a:spcBef>
                <a:spcPts val="0"/>
              </a:spcBef>
              <a:defRPr/>
            </a:lvl5pPr>
            <a:lvl6pPr algn="ctr">
              <a:spcBef>
                <a:spcPts val="0"/>
              </a:spcBef>
              <a:defRPr/>
            </a:lvl6pPr>
            <a:lvl7pPr algn="ctr">
              <a:spcBef>
                <a:spcPts val="0"/>
              </a:spcBef>
              <a:defRPr/>
            </a:lvl7pPr>
            <a:lvl8pPr algn="ctr">
              <a:spcBef>
                <a:spcPts val="0"/>
              </a:spcBef>
              <a:defRPr/>
            </a:lvl8pPr>
            <a:lvl9pPr algn="ctr">
              <a:spcBef>
                <a:spcPts val="0"/>
              </a:spcBef>
              <a:defRPr/>
            </a:lvl9pPr>
          </a:lstStyle>
          <a:p>
            <a:endParaRPr/>
          </a:p>
        </p:txBody>
      </p:sp>
      <p:sp>
        <p:nvSpPr>
          <p:cNvPr id="46" name="Shape 46"/>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7"/>
        <p:cNvGrpSpPr/>
        <p:nvPr/>
      </p:nvGrpSpPr>
      <p:grpSpPr>
        <a:xfrm>
          <a:off x="0" y="0"/>
          <a:ext cx="0" cy="0"/>
          <a:chOff x="0" y="0"/>
          <a:chExt cx="0" cy="0"/>
        </a:xfrm>
      </p:grpSpPr>
      <p:sp>
        <p:nvSpPr>
          <p:cNvPr id="48" name="Shape 4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457200" y="205978"/>
            <a:ext cx="8229600" cy="857400"/>
          </a:xfrm>
          <a:prstGeom prst="rect">
            <a:avLst/>
          </a:prstGeom>
          <a:noFill/>
          <a:ln>
            <a:noFill/>
          </a:ln>
        </p:spPr>
        <p:txBody>
          <a:bodyPr lIns="91425" tIns="91425" rIns="91425" bIns="91425" anchor="ctr" anchorCtr="0"/>
          <a:lstStyle>
            <a:lvl1pPr algn="ctr" rtl="0">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51" name="Shape 51"/>
          <p:cNvSpPr txBox="1">
            <a:spLocks noGrp="1"/>
          </p:cNvSpPr>
          <p:nvPr>
            <p:ph type="body" idx="1"/>
          </p:nvPr>
        </p:nvSpPr>
        <p:spPr>
          <a:xfrm>
            <a:off x="457200" y="1200150"/>
            <a:ext cx="8229600" cy="3394500"/>
          </a:xfrm>
          <a:prstGeom prst="rect">
            <a:avLst/>
          </a:prstGeom>
          <a:noFill/>
          <a:ln>
            <a:noFill/>
          </a:ln>
        </p:spPr>
        <p:txBody>
          <a:bodyPr lIns="91425" tIns="91425" rIns="91425" bIns="91425" anchor="t" anchorCtr="0"/>
          <a:lstStyle>
            <a:lvl1pPr marL="342900" indent="-50800" algn="l" rtl="0">
              <a:spcBef>
                <a:spcPts val="640"/>
              </a:spcBef>
              <a:buClr>
                <a:schemeClr val="dk1"/>
              </a:buClr>
              <a:buFont typeface="Arial"/>
              <a:buChar char="•"/>
              <a:defRPr/>
            </a:lvl1pPr>
            <a:lvl2pPr marL="742950" indent="-19050" algn="l" rtl="0">
              <a:spcBef>
                <a:spcPts val="560"/>
              </a:spcBef>
              <a:buClr>
                <a:schemeClr val="dk1"/>
              </a:buClr>
              <a:buFont typeface="Arial"/>
              <a:buChar char="–"/>
              <a:defRPr/>
            </a:lvl2pPr>
            <a:lvl3pPr marL="1143000" indent="12700" algn="l" rtl="0">
              <a:spcBef>
                <a:spcPts val="480"/>
              </a:spcBef>
              <a:buClr>
                <a:schemeClr val="dk1"/>
              </a:buClr>
              <a:buFont typeface="Arial"/>
              <a:buChar char="•"/>
              <a:defRPr/>
            </a:lvl3pPr>
            <a:lvl4pPr marL="1600200" indent="-12700" algn="l" rtl="0">
              <a:spcBef>
                <a:spcPts val="400"/>
              </a:spcBef>
              <a:buClr>
                <a:schemeClr val="dk1"/>
              </a:buClr>
              <a:buFont typeface="Arial"/>
              <a:buChar char="–"/>
              <a:defRPr/>
            </a:lvl4pPr>
            <a:lvl5pPr marL="2057400" indent="-12700" algn="l" rtl="0">
              <a:spcBef>
                <a:spcPts val="400"/>
              </a:spcBef>
              <a:buClr>
                <a:schemeClr val="dk1"/>
              </a:buClr>
              <a:buFont typeface="Arial"/>
              <a:buChar char="»"/>
              <a:defRPr/>
            </a:lvl5pPr>
            <a:lvl6pPr marL="2514600" indent="-12700" algn="l" rtl="0">
              <a:spcBef>
                <a:spcPts val="400"/>
              </a:spcBef>
              <a:buClr>
                <a:schemeClr val="dk1"/>
              </a:buClr>
              <a:buFont typeface="Arial"/>
              <a:buChar char="•"/>
              <a:defRPr/>
            </a:lvl6pPr>
            <a:lvl7pPr marL="2971800" indent="-12700" algn="l" rtl="0">
              <a:spcBef>
                <a:spcPts val="400"/>
              </a:spcBef>
              <a:buClr>
                <a:schemeClr val="dk1"/>
              </a:buClr>
              <a:buFont typeface="Arial"/>
              <a:buChar char="•"/>
              <a:defRPr/>
            </a:lvl7pPr>
            <a:lvl8pPr marL="3429000" indent="-12700" algn="l" rtl="0">
              <a:spcBef>
                <a:spcPts val="400"/>
              </a:spcBef>
              <a:buClr>
                <a:schemeClr val="dk1"/>
              </a:buClr>
              <a:buFont typeface="Arial"/>
              <a:buChar char="•"/>
              <a:defRPr/>
            </a:lvl8pPr>
            <a:lvl9pPr marL="3886200" indent="-12700" algn="l" rtl="0">
              <a:spcBef>
                <a:spcPts val="400"/>
              </a:spcBef>
              <a:buClr>
                <a:schemeClr val="dk1"/>
              </a:buClr>
              <a:buFont typeface="Arial"/>
              <a:buChar char="•"/>
              <a:defRPr/>
            </a:lvl9pPr>
          </a:lstStyle>
          <a:p>
            <a:endParaRPr/>
          </a:p>
        </p:txBody>
      </p:sp>
      <p:sp>
        <p:nvSpPr>
          <p:cNvPr id="52" name="Shape 52"/>
          <p:cNvSpPr txBox="1">
            <a:spLocks noGrp="1"/>
          </p:cNvSpPr>
          <p:nvPr>
            <p:ph type="dt" idx="10"/>
          </p:nvPr>
        </p:nvSpPr>
        <p:spPr>
          <a:xfrm>
            <a:off x="457200" y="4767262"/>
            <a:ext cx="2133599" cy="273900"/>
          </a:xfrm>
          <a:prstGeom prst="rect">
            <a:avLst/>
          </a:prstGeom>
          <a:noFill/>
          <a:ln>
            <a:noFill/>
          </a:ln>
        </p:spPr>
        <p:txBody>
          <a:bodyPr lIns="91425" tIns="91425" rIns="91425" bIns="91425" anchor="ctr" anchorCtr="0"/>
          <a:lstStyle>
            <a:lvl1pPr marL="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defRPr>
            </a:lvl1pPr>
            <a:lvl2pPr marL="45720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defRPr>
            </a:lvl2pPr>
            <a:lvl3pPr marL="91440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defRPr>
            </a:lvl3pPr>
            <a:lvl4pPr marL="137160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defRPr>
            </a:lvl4pPr>
            <a:lvl5pPr marL="182880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defRPr>
            </a:lvl5pPr>
            <a:lvl6pPr marL="228600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defRPr>
            </a:lvl6pPr>
            <a:lvl7pPr marL="274320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defRPr>
            </a:lvl7pPr>
            <a:lvl8pPr marL="320040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defRPr>
            </a:lvl8pPr>
            <a:lvl9pPr marL="365760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defRPr>
            </a:lvl9pPr>
          </a:lstStyle>
          <a:p>
            <a:endParaRPr/>
          </a:p>
        </p:txBody>
      </p:sp>
      <p:sp>
        <p:nvSpPr>
          <p:cNvPr id="53" name="Shape 53"/>
          <p:cNvSpPr txBox="1">
            <a:spLocks noGrp="1"/>
          </p:cNvSpPr>
          <p:nvPr>
            <p:ph type="ftr" idx="11"/>
          </p:nvPr>
        </p:nvSpPr>
        <p:spPr>
          <a:xfrm>
            <a:off x="3124200" y="4767262"/>
            <a:ext cx="2895600" cy="273900"/>
          </a:xfrm>
          <a:prstGeom prst="rect">
            <a:avLst/>
          </a:prstGeom>
          <a:noFill/>
          <a:ln>
            <a:noFill/>
          </a:ln>
        </p:spPr>
        <p:txBody>
          <a:bodyPr lIns="91425" tIns="91425" rIns="91425" bIns="91425" anchor="ctr" anchorCtr="0"/>
          <a:lstStyle>
            <a:lvl1pPr marL="0" marR="0" indent="0" algn="ctr"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defRPr>
            </a:lvl1pPr>
            <a:lvl2pPr marL="45720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defRPr>
            </a:lvl2pPr>
            <a:lvl3pPr marL="91440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defRPr>
            </a:lvl3pPr>
            <a:lvl4pPr marL="137160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defRPr>
            </a:lvl4pPr>
            <a:lvl5pPr marL="182880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defRPr>
            </a:lvl5pPr>
            <a:lvl6pPr marL="228600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defRPr>
            </a:lvl6pPr>
            <a:lvl7pPr marL="274320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defRPr>
            </a:lvl7pPr>
            <a:lvl8pPr marL="320040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defRPr>
            </a:lvl8pPr>
            <a:lvl9pPr marL="3657600" marR="0" indent="0" algn="l" rtl="0">
              <a:lnSpc>
                <a:spcPct val="100000"/>
              </a:lnSpc>
              <a:spcBef>
                <a:spcPts val="0"/>
              </a:spcBef>
              <a:spcAft>
                <a:spcPts val="0"/>
              </a:spcAft>
              <a:buClr>
                <a:srgbClr val="000000"/>
              </a:buClr>
              <a:buFont typeface="Arial"/>
              <a:buNone/>
              <a:defRPr sz="1400" b="0" i="0" u="none" strike="noStrike" cap="none" baseline="0">
                <a:solidFill>
                  <a:srgbClr val="000000"/>
                </a:solidFill>
                <a:latin typeface="Arial"/>
                <a:ea typeface="Arial"/>
                <a:cs typeface="Arial"/>
                <a:sym typeface="Arial"/>
              </a:defRPr>
            </a:lvl9pPr>
          </a:lstStyle>
          <a:p>
            <a:endParaRPr/>
          </a:p>
        </p:txBody>
      </p:sp>
      <p:sp>
        <p:nvSpPr>
          <p:cNvPr id="54" name="Shape 54"/>
          <p:cNvSpPr txBox="1">
            <a:spLocks noGrp="1"/>
          </p:cNvSpPr>
          <p:nvPr>
            <p:ph type="sldNum" idx="12"/>
          </p:nvPr>
        </p:nvSpPr>
        <p:spPr>
          <a:xfrm>
            <a:off x="6553200" y="4767262"/>
            <a:ext cx="2133599" cy="273900"/>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chemeClr val="dk2"/>
              </a:buClr>
              <a:buFont typeface="Arial"/>
              <a:buNone/>
            </a:pPr>
            <a:endParaRPr sz="1200" b="0" i="0" u="none" strike="noStrike" cap="none" baseline="0">
              <a:solidFill>
                <a:schemeClr val="dk2"/>
              </a:solidFill>
              <a:latin typeface="Arial"/>
              <a:ea typeface="Arial"/>
              <a:cs typeface="Arial"/>
              <a:sym typeface="Arial"/>
            </a:endParaRPr>
          </a:p>
          <a:p>
            <a:pPr marL="457200" marR="0" lvl="1" indent="0" algn="l" rtl="0">
              <a:lnSpc>
                <a:spcPct val="100000"/>
              </a:lnSpc>
              <a:spcBef>
                <a:spcPts val="0"/>
              </a:spcBef>
              <a:spcAft>
                <a:spcPts val="0"/>
              </a:spcAft>
              <a:buClr>
                <a:schemeClr val="dk1"/>
              </a:buClr>
              <a:buFont typeface="Arial"/>
              <a:buNone/>
            </a:pPr>
            <a:endParaRPr sz="1800" b="0" i="0" u="none" strike="noStrike" cap="none" baseline="0">
              <a:solidFill>
                <a:schemeClr val="dk1"/>
              </a:solidFill>
              <a:latin typeface="Arial"/>
              <a:ea typeface="Arial"/>
              <a:cs typeface="Arial"/>
              <a:sym typeface="Arial"/>
            </a:endParaRPr>
          </a:p>
          <a:p>
            <a:pPr marL="914400" marR="0" lvl="2" indent="0" algn="l" rtl="0">
              <a:lnSpc>
                <a:spcPct val="100000"/>
              </a:lnSpc>
              <a:spcBef>
                <a:spcPts val="0"/>
              </a:spcBef>
              <a:spcAft>
                <a:spcPts val="0"/>
              </a:spcAft>
              <a:buClr>
                <a:schemeClr val="dk1"/>
              </a:buClr>
              <a:buFont typeface="Arial"/>
              <a:buNone/>
            </a:pPr>
            <a:endParaRPr sz="1800" b="0" i="0" u="none" strike="noStrike" cap="none" baseline="0">
              <a:solidFill>
                <a:schemeClr val="dk1"/>
              </a:solidFill>
              <a:latin typeface="Arial"/>
              <a:ea typeface="Arial"/>
              <a:cs typeface="Arial"/>
              <a:sym typeface="Arial"/>
            </a:endParaRPr>
          </a:p>
          <a:p>
            <a:pPr marL="1371600" marR="0" lvl="3" indent="0" algn="l" rtl="0">
              <a:lnSpc>
                <a:spcPct val="100000"/>
              </a:lnSpc>
              <a:spcBef>
                <a:spcPts val="0"/>
              </a:spcBef>
              <a:spcAft>
                <a:spcPts val="0"/>
              </a:spcAft>
              <a:buClr>
                <a:schemeClr val="dk1"/>
              </a:buClr>
              <a:buFont typeface="Arial"/>
              <a:buNone/>
            </a:pPr>
            <a:endParaRPr sz="1800" b="0" i="0" u="none" strike="noStrike" cap="none" baseline="0">
              <a:solidFill>
                <a:schemeClr val="dk1"/>
              </a:solidFill>
              <a:latin typeface="Arial"/>
              <a:ea typeface="Arial"/>
              <a:cs typeface="Arial"/>
              <a:sym typeface="Arial"/>
            </a:endParaRPr>
          </a:p>
          <a:p>
            <a:pPr marL="1828800" marR="0" lvl="4" indent="0" algn="l" rtl="0">
              <a:lnSpc>
                <a:spcPct val="100000"/>
              </a:lnSpc>
              <a:spcBef>
                <a:spcPts val="0"/>
              </a:spcBef>
              <a:spcAft>
                <a:spcPts val="0"/>
              </a:spcAft>
              <a:buClr>
                <a:schemeClr val="dk1"/>
              </a:buClr>
              <a:buFont typeface="Arial"/>
              <a:buNone/>
            </a:pPr>
            <a:endParaRPr sz="1800" b="0" i="0" u="none" strike="noStrike" cap="none" baseline="0">
              <a:solidFill>
                <a:schemeClr val="dk1"/>
              </a:solidFill>
              <a:latin typeface="Arial"/>
              <a:ea typeface="Arial"/>
              <a:cs typeface="Arial"/>
              <a:sym typeface="Arial"/>
            </a:endParaRPr>
          </a:p>
          <a:p>
            <a:pPr marL="2286000" marR="0" lvl="5" indent="0" algn="l" rtl="0">
              <a:lnSpc>
                <a:spcPct val="100000"/>
              </a:lnSpc>
              <a:spcBef>
                <a:spcPts val="0"/>
              </a:spcBef>
              <a:spcAft>
                <a:spcPts val="0"/>
              </a:spcAft>
              <a:buClr>
                <a:schemeClr val="dk1"/>
              </a:buClr>
              <a:buFont typeface="Arial"/>
              <a:buNone/>
            </a:pPr>
            <a:endParaRPr sz="1800" b="0" i="0" u="none" strike="noStrike" cap="none" baseline="0">
              <a:solidFill>
                <a:schemeClr val="dk1"/>
              </a:solidFill>
              <a:latin typeface="Arial"/>
              <a:ea typeface="Arial"/>
              <a:cs typeface="Arial"/>
              <a:sym typeface="Arial"/>
            </a:endParaRPr>
          </a:p>
          <a:p>
            <a:pPr marL="2743200" marR="0" lvl="6" indent="0" algn="l" rtl="0">
              <a:lnSpc>
                <a:spcPct val="100000"/>
              </a:lnSpc>
              <a:spcBef>
                <a:spcPts val="0"/>
              </a:spcBef>
              <a:spcAft>
                <a:spcPts val="0"/>
              </a:spcAft>
              <a:buClr>
                <a:schemeClr val="dk1"/>
              </a:buClr>
              <a:buFont typeface="Arial"/>
              <a:buNone/>
            </a:pPr>
            <a:endParaRPr sz="1800" b="0" i="0" u="none" strike="noStrike" cap="none" baseline="0">
              <a:solidFill>
                <a:schemeClr val="dk1"/>
              </a:solidFill>
              <a:latin typeface="Arial"/>
              <a:ea typeface="Arial"/>
              <a:cs typeface="Arial"/>
              <a:sym typeface="Arial"/>
            </a:endParaRPr>
          </a:p>
          <a:p>
            <a:pPr marL="3200400" marR="0" lvl="7" indent="0" algn="l" rtl="0">
              <a:lnSpc>
                <a:spcPct val="100000"/>
              </a:lnSpc>
              <a:spcBef>
                <a:spcPts val="0"/>
              </a:spcBef>
              <a:spcAft>
                <a:spcPts val="0"/>
              </a:spcAft>
              <a:buClr>
                <a:schemeClr val="dk1"/>
              </a:buClr>
              <a:buFont typeface="Arial"/>
              <a:buNone/>
            </a:pPr>
            <a:endParaRPr sz="1800" b="0" i="0" u="none" strike="noStrike" cap="none" baseline="0">
              <a:solidFill>
                <a:schemeClr val="dk1"/>
              </a:solidFill>
              <a:latin typeface="Arial"/>
              <a:ea typeface="Arial"/>
              <a:cs typeface="Arial"/>
              <a:sym typeface="Arial"/>
            </a:endParaRPr>
          </a:p>
          <a:p>
            <a:pPr marL="3657600" marR="0" lvl="8" indent="0" algn="l" rtl="0">
              <a:lnSpc>
                <a:spcPct val="100000"/>
              </a:lnSpc>
              <a:spcBef>
                <a:spcPts val="0"/>
              </a:spcBef>
              <a:spcAft>
                <a:spcPts val="0"/>
              </a:spcAft>
              <a:buClr>
                <a:schemeClr val="dk1"/>
              </a:buClr>
              <a:buFont typeface="Arial"/>
              <a:buNone/>
            </a:pPr>
            <a:endParaRPr sz="1800" b="0" i="0" u="none" strike="noStrike" cap="none" baseline="0">
              <a:solidFill>
                <a:schemeClr val="dk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title">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311700" y="2150850"/>
            <a:ext cx="8520599" cy="841800"/>
          </a:xfrm>
          <a:prstGeom prst="rect">
            <a:avLst/>
          </a:prstGeom>
        </p:spPr>
        <p:txBody>
          <a:bodyPr lIns="91425" tIns="91425" rIns="91425" bIns="91425" anchor="ctr" anchorCtr="0"/>
          <a:lstStyle>
            <a:lvl1pPr algn="ctr">
              <a:spcBef>
                <a:spcPts val="0"/>
              </a:spcBef>
              <a:buSzPct val="100000"/>
              <a:defRPr sz="3600"/>
            </a:lvl1pPr>
            <a:lvl2pPr algn="ctr">
              <a:spcBef>
                <a:spcPts val="0"/>
              </a:spcBef>
              <a:buSzPct val="100000"/>
              <a:defRPr sz="3600"/>
            </a:lvl2pPr>
            <a:lvl3pPr algn="ctr">
              <a:spcBef>
                <a:spcPts val="0"/>
              </a:spcBef>
              <a:buSzPct val="100000"/>
              <a:defRPr sz="3600"/>
            </a:lvl3pPr>
            <a:lvl4pPr algn="ctr">
              <a:spcBef>
                <a:spcPts val="0"/>
              </a:spcBef>
              <a:buSzPct val="100000"/>
              <a:defRPr sz="3600"/>
            </a:lvl4pPr>
            <a:lvl5pPr algn="ctr">
              <a:spcBef>
                <a:spcPts val="0"/>
              </a:spcBef>
              <a:buSzPct val="100000"/>
              <a:defRPr sz="3600"/>
            </a:lvl5pPr>
            <a:lvl6pPr algn="ctr">
              <a:spcBef>
                <a:spcPts val="0"/>
              </a:spcBef>
              <a:buSzPct val="100000"/>
              <a:defRPr sz="3600"/>
            </a:lvl6pPr>
            <a:lvl7pPr algn="ctr">
              <a:spcBef>
                <a:spcPts val="0"/>
              </a:spcBef>
              <a:buSzPct val="100000"/>
              <a:defRPr sz="3600"/>
            </a:lvl7pPr>
            <a:lvl8pPr algn="ctr">
              <a:spcBef>
                <a:spcPts val="0"/>
              </a:spcBef>
              <a:buSzPct val="100000"/>
              <a:defRPr sz="3600"/>
            </a:lvl8pPr>
            <a:lvl9pPr algn="ctr">
              <a:spcBef>
                <a:spcPts val="0"/>
              </a:spcBef>
              <a:buSzPct val="100000"/>
              <a:defRPr sz="3600"/>
            </a:lvl9pPr>
          </a:lstStyle>
          <a:p>
            <a:endParaRPr/>
          </a:p>
        </p:txBody>
      </p:sp>
      <p:sp>
        <p:nvSpPr>
          <p:cNvPr id="14" name="Shape 1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311700" y="445025"/>
            <a:ext cx="8520599" cy="572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7" name="Shape 17"/>
          <p:cNvSpPr txBox="1">
            <a:spLocks noGrp="1"/>
          </p:cNvSpPr>
          <p:nvPr>
            <p:ph type="body" idx="1"/>
          </p:nvPr>
        </p:nvSpPr>
        <p:spPr>
          <a:xfrm>
            <a:off x="311700" y="1152475"/>
            <a:ext cx="8520599" cy="34164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9"/>
        <p:cNvGrpSpPr/>
        <p:nvPr/>
      </p:nvGrpSpPr>
      <p:grpSpPr>
        <a:xfrm>
          <a:off x="0" y="0"/>
          <a:ext cx="0" cy="0"/>
          <a:chOff x="0" y="0"/>
          <a:chExt cx="0" cy="0"/>
        </a:xfrm>
      </p:grpSpPr>
      <p:sp>
        <p:nvSpPr>
          <p:cNvPr id="20" name="Shape 20"/>
          <p:cNvSpPr txBox="1">
            <a:spLocks noGrp="1"/>
          </p:cNvSpPr>
          <p:nvPr>
            <p:ph type="title"/>
          </p:nvPr>
        </p:nvSpPr>
        <p:spPr>
          <a:xfrm>
            <a:off x="311700" y="445025"/>
            <a:ext cx="8520599" cy="572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1" name="Shape 21"/>
          <p:cNvSpPr txBox="1">
            <a:spLocks noGrp="1"/>
          </p:cNvSpPr>
          <p:nvPr>
            <p:ph type="body" idx="1"/>
          </p:nvPr>
        </p:nvSpPr>
        <p:spPr>
          <a:xfrm>
            <a:off x="311700" y="1152475"/>
            <a:ext cx="3999899" cy="3416400"/>
          </a:xfrm>
          <a:prstGeom prst="rect">
            <a:avLst/>
          </a:prstGeom>
        </p:spPr>
        <p:txBody>
          <a:bodyPr lIns="91425" tIns="91425" rIns="91425" bIns="91425" anchor="t" anchorCtr="0"/>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22" name="Shape 22"/>
          <p:cNvSpPr txBox="1">
            <a:spLocks noGrp="1"/>
          </p:cNvSpPr>
          <p:nvPr>
            <p:ph type="body" idx="2"/>
          </p:nvPr>
        </p:nvSpPr>
        <p:spPr>
          <a:xfrm>
            <a:off x="4832400" y="1152475"/>
            <a:ext cx="3999899" cy="3416400"/>
          </a:xfrm>
          <a:prstGeom prst="rect">
            <a:avLst/>
          </a:prstGeom>
        </p:spPr>
        <p:txBody>
          <a:bodyPr lIns="91425" tIns="91425" rIns="91425" bIns="91425" anchor="t" anchorCtr="0"/>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23" name="Shape 23"/>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445025"/>
            <a:ext cx="8520599" cy="572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6" name="Shape 26"/>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311700" y="555600"/>
            <a:ext cx="2807999" cy="755699"/>
          </a:xfrm>
          <a:prstGeom prst="rect">
            <a:avLst/>
          </a:prstGeom>
        </p:spPr>
        <p:txBody>
          <a:bodyPr lIns="91425" tIns="91425" rIns="91425" bIns="91425" anchor="b" anchorCtr="0"/>
          <a:lstStyle>
            <a:lvl1pPr>
              <a:spcBef>
                <a:spcPts val="0"/>
              </a:spcBef>
              <a:buSzPct val="100000"/>
              <a:defRPr sz="2400"/>
            </a:lvl1pPr>
            <a:lvl2pPr>
              <a:spcBef>
                <a:spcPts val="0"/>
              </a:spcBef>
              <a:buSzPct val="100000"/>
              <a:defRPr sz="2400"/>
            </a:lvl2pPr>
            <a:lvl3pPr>
              <a:spcBef>
                <a:spcPts val="0"/>
              </a:spcBef>
              <a:buSzPct val="100000"/>
              <a:defRPr sz="2400"/>
            </a:lvl3pPr>
            <a:lvl4pPr>
              <a:spcBef>
                <a:spcPts val="0"/>
              </a:spcBef>
              <a:buSzPct val="100000"/>
              <a:defRPr sz="2400"/>
            </a:lvl4pPr>
            <a:lvl5pPr>
              <a:spcBef>
                <a:spcPts val="0"/>
              </a:spcBef>
              <a:buSzPct val="100000"/>
              <a:defRPr sz="2400"/>
            </a:lvl5pPr>
            <a:lvl6pPr>
              <a:spcBef>
                <a:spcPts val="0"/>
              </a:spcBef>
              <a:buSzPct val="100000"/>
              <a:defRPr sz="2400"/>
            </a:lvl6pPr>
            <a:lvl7pPr>
              <a:spcBef>
                <a:spcPts val="0"/>
              </a:spcBef>
              <a:buSzPct val="100000"/>
              <a:defRPr sz="2400"/>
            </a:lvl7pPr>
            <a:lvl8pPr>
              <a:spcBef>
                <a:spcPts val="0"/>
              </a:spcBef>
              <a:buSzPct val="100000"/>
              <a:defRPr sz="2400"/>
            </a:lvl8pPr>
            <a:lvl9pPr>
              <a:spcBef>
                <a:spcPts val="0"/>
              </a:spcBef>
              <a:buSzPct val="100000"/>
              <a:defRPr sz="2400"/>
            </a:lvl9pPr>
          </a:lstStyle>
          <a:p>
            <a:endParaRPr/>
          </a:p>
        </p:txBody>
      </p:sp>
      <p:sp>
        <p:nvSpPr>
          <p:cNvPr id="29" name="Shape 29"/>
          <p:cNvSpPr txBox="1">
            <a:spLocks noGrp="1"/>
          </p:cNvSpPr>
          <p:nvPr>
            <p:ph type="body" idx="1"/>
          </p:nvPr>
        </p:nvSpPr>
        <p:spPr>
          <a:xfrm>
            <a:off x="311700" y="1389600"/>
            <a:ext cx="2807999" cy="3179400"/>
          </a:xfrm>
          <a:prstGeom prst="rect">
            <a:avLst/>
          </a:prstGeom>
        </p:spPr>
        <p:txBody>
          <a:bodyPr lIns="91425" tIns="91425" rIns="91425" bIns="91425" anchor="t" anchorCtr="0"/>
          <a:lstStyle>
            <a:lvl1pPr>
              <a:spcBef>
                <a:spcPts val="0"/>
              </a:spcBef>
              <a:buSzPct val="100000"/>
              <a:defRPr sz="12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30" name="Shape 30"/>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1"/>
        <p:cNvGrpSpPr/>
        <p:nvPr/>
      </p:nvGrpSpPr>
      <p:grpSpPr>
        <a:xfrm>
          <a:off x="0" y="0"/>
          <a:ext cx="0" cy="0"/>
          <a:chOff x="0" y="0"/>
          <a:chExt cx="0" cy="0"/>
        </a:xfrm>
      </p:grpSpPr>
      <p:sp>
        <p:nvSpPr>
          <p:cNvPr id="32" name="Shape 32"/>
          <p:cNvSpPr txBox="1">
            <a:spLocks noGrp="1"/>
          </p:cNvSpPr>
          <p:nvPr>
            <p:ph type="title"/>
          </p:nvPr>
        </p:nvSpPr>
        <p:spPr>
          <a:xfrm>
            <a:off x="490250" y="450150"/>
            <a:ext cx="6367800" cy="4090800"/>
          </a:xfrm>
          <a:prstGeom prst="rect">
            <a:avLst/>
          </a:prstGeom>
        </p:spPr>
        <p:txBody>
          <a:bodyPr lIns="91425" tIns="91425" rIns="91425" bIns="91425" anchor="ctr" anchorCtr="0"/>
          <a:lstStyle>
            <a:lvl1pPr>
              <a:spcBef>
                <a:spcPts val="0"/>
              </a:spcBef>
              <a:buSzPct val="100000"/>
              <a:defRPr sz="4800"/>
            </a:lvl1pPr>
            <a:lvl2pPr>
              <a:spcBef>
                <a:spcPts val="0"/>
              </a:spcBef>
              <a:buSzPct val="100000"/>
              <a:defRPr sz="4800"/>
            </a:lvl2pPr>
            <a:lvl3pPr>
              <a:spcBef>
                <a:spcPts val="0"/>
              </a:spcBef>
              <a:buSzPct val="100000"/>
              <a:defRPr sz="4800"/>
            </a:lvl3pPr>
            <a:lvl4pPr>
              <a:spcBef>
                <a:spcPts val="0"/>
              </a:spcBef>
              <a:buSzPct val="100000"/>
              <a:defRPr sz="4800"/>
            </a:lvl4pPr>
            <a:lvl5pPr>
              <a:spcBef>
                <a:spcPts val="0"/>
              </a:spcBef>
              <a:buSzPct val="100000"/>
              <a:defRPr sz="4800"/>
            </a:lvl5pPr>
            <a:lvl6pPr>
              <a:spcBef>
                <a:spcPts val="0"/>
              </a:spcBef>
              <a:buSzPct val="100000"/>
              <a:defRPr sz="4800"/>
            </a:lvl6pPr>
            <a:lvl7pPr>
              <a:spcBef>
                <a:spcPts val="0"/>
              </a:spcBef>
              <a:buSzPct val="100000"/>
              <a:defRPr sz="4800"/>
            </a:lvl7pPr>
            <a:lvl8pPr>
              <a:spcBef>
                <a:spcPts val="0"/>
              </a:spcBef>
              <a:buSzPct val="100000"/>
              <a:defRPr sz="4800"/>
            </a:lvl8pPr>
            <a:lvl9pPr>
              <a:spcBef>
                <a:spcPts val="0"/>
              </a:spcBef>
              <a:buSzPct val="100000"/>
              <a:defRPr sz="4800"/>
            </a:lvl9pPr>
          </a:lstStyle>
          <a:p>
            <a:endParaRPr/>
          </a:p>
        </p:txBody>
      </p:sp>
      <p:sp>
        <p:nvSpPr>
          <p:cNvPr id="33" name="Shape 33"/>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4"/>
        <p:cNvGrpSpPr/>
        <p:nvPr/>
      </p:nvGrpSpPr>
      <p:grpSpPr>
        <a:xfrm>
          <a:off x="0" y="0"/>
          <a:ext cx="0" cy="0"/>
          <a:chOff x="0" y="0"/>
          <a:chExt cx="0" cy="0"/>
        </a:xfrm>
      </p:grpSpPr>
      <p:sp>
        <p:nvSpPr>
          <p:cNvPr id="35" name="Shape 35"/>
          <p:cNvSpPr/>
          <p:nvPr/>
        </p:nvSpPr>
        <p:spPr>
          <a:xfrm>
            <a:off x="4572000" y="-125"/>
            <a:ext cx="4572000" cy="5143499"/>
          </a:xfrm>
          <a:prstGeom prst="rect">
            <a:avLst/>
          </a:prstGeom>
          <a:solidFill>
            <a:schemeClr val="lt2"/>
          </a:solidFill>
          <a:ln>
            <a:noFill/>
          </a:ln>
        </p:spPr>
        <p:txBody>
          <a:bodyPr lIns="91425" tIns="91425" rIns="91425" bIns="91425" anchor="ctr" anchorCtr="0">
            <a:noAutofit/>
          </a:bodyPr>
          <a:lstStyle/>
          <a:p>
            <a:pPr>
              <a:spcBef>
                <a:spcPts val="0"/>
              </a:spcBef>
              <a:buNone/>
            </a:pPr>
            <a:endParaRPr/>
          </a:p>
        </p:txBody>
      </p:sp>
      <p:sp>
        <p:nvSpPr>
          <p:cNvPr id="36" name="Shape 36"/>
          <p:cNvSpPr txBox="1">
            <a:spLocks noGrp="1"/>
          </p:cNvSpPr>
          <p:nvPr>
            <p:ph type="title"/>
          </p:nvPr>
        </p:nvSpPr>
        <p:spPr>
          <a:xfrm>
            <a:off x="265500" y="1233175"/>
            <a:ext cx="4045199" cy="1482300"/>
          </a:xfrm>
          <a:prstGeom prst="rect">
            <a:avLst/>
          </a:prstGeom>
        </p:spPr>
        <p:txBody>
          <a:bodyPr lIns="91425" tIns="91425" rIns="91425" bIns="91425" anchor="b" anchorCtr="0"/>
          <a:lstStyle>
            <a:lvl1pPr algn="ctr">
              <a:spcBef>
                <a:spcPts val="0"/>
              </a:spcBef>
              <a:buSzPct val="100000"/>
              <a:defRPr sz="4200"/>
            </a:lvl1pPr>
            <a:lvl2pPr algn="ctr">
              <a:spcBef>
                <a:spcPts val="0"/>
              </a:spcBef>
              <a:buSzPct val="100000"/>
              <a:defRPr sz="4200"/>
            </a:lvl2pPr>
            <a:lvl3pPr algn="ctr">
              <a:spcBef>
                <a:spcPts val="0"/>
              </a:spcBef>
              <a:buSzPct val="100000"/>
              <a:defRPr sz="4200"/>
            </a:lvl3pPr>
            <a:lvl4pPr algn="ctr">
              <a:spcBef>
                <a:spcPts val="0"/>
              </a:spcBef>
              <a:buSzPct val="100000"/>
              <a:defRPr sz="4200"/>
            </a:lvl4pPr>
            <a:lvl5pPr algn="ctr">
              <a:spcBef>
                <a:spcPts val="0"/>
              </a:spcBef>
              <a:buSzPct val="100000"/>
              <a:defRPr sz="4200"/>
            </a:lvl5pPr>
            <a:lvl6pPr algn="ctr">
              <a:spcBef>
                <a:spcPts val="0"/>
              </a:spcBef>
              <a:buSzPct val="100000"/>
              <a:defRPr sz="4200"/>
            </a:lvl6pPr>
            <a:lvl7pPr algn="ctr">
              <a:spcBef>
                <a:spcPts val="0"/>
              </a:spcBef>
              <a:buSzPct val="100000"/>
              <a:defRPr sz="4200"/>
            </a:lvl7pPr>
            <a:lvl8pPr algn="ctr">
              <a:spcBef>
                <a:spcPts val="0"/>
              </a:spcBef>
              <a:buSzPct val="100000"/>
              <a:defRPr sz="4200"/>
            </a:lvl8pPr>
            <a:lvl9pPr algn="ctr">
              <a:spcBef>
                <a:spcPts val="0"/>
              </a:spcBef>
              <a:buSzPct val="100000"/>
              <a:defRPr sz="4200"/>
            </a:lvl9pPr>
          </a:lstStyle>
          <a:p>
            <a:endParaRPr/>
          </a:p>
        </p:txBody>
      </p:sp>
      <p:sp>
        <p:nvSpPr>
          <p:cNvPr id="37" name="Shape 37"/>
          <p:cNvSpPr txBox="1">
            <a:spLocks noGrp="1"/>
          </p:cNvSpPr>
          <p:nvPr>
            <p:ph type="subTitle" idx="1"/>
          </p:nvPr>
        </p:nvSpPr>
        <p:spPr>
          <a:xfrm>
            <a:off x="265500" y="2803075"/>
            <a:ext cx="4045199" cy="1235100"/>
          </a:xfrm>
          <a:prstGeom prst="rect">
            <a:avLst/>
          </a:prstGeom>
        </p:spPr>
        <p:txBody>
          <a:bodyPr lIns="91425" tIns="91425" rIns="91425" bIns="91425" anchor="t" anchorCtr="0"/>
          <a:lstStyle>
            <a:lvl1pPr algn="ctr">
              <a:lnSpc>
                <a:spcPct val="100000"/>
              </a:lnSpc>
              <a:spcBef>
                <a:spcPts val="0"/>
              </a:spcBef>
              <a:spcAft>
                <a:spcPts val="0"/>
              </a:spcAft>
              <a:buSzPct val="100000"/>
              <a:buNone/>
              <a:defRPr sz="2100"/>
            </a:lvl1pPr>
            <a:lvl2pPr algn="ctr">
              <a:lnSpc>
                <a:spcPct val="100000"/>
              </a:lnSpc>
              <a:spcBef>
                <a:spcPts val="0"/>
              </a:spcBef>
              <a:spcAft>
                <a:spcPts val="0"/>
              </a:spcAft>
              <a:buSzPct val="100000"/>
              <a:buNone/>
              <a:defRPr sz="2100"/>
            </a:lvl2pPr>
            <a:lvl3pPr algn="ctr">
              <a:lnSpc>
                <a:spcPct val="100000"/>
              </a:lnSpc>
              <a:spcBef>
                <a:spcPts val="0"/>
              </a:spcBef>
              <a:spcAft>
                <a:spcPts val="0"/>
              </a:spcAft>
              <a:buSzPct val="100000"/>
              <a:buNone/>
              <a:defRPr sz="2100"/>
            </a:lvl3pPr>
            <a:lvl4pPr algn="ctr">
              <a:lnSpc>
                <a:spcPct val="100000"/>
              </a:lnSpc>
              <a:spcBef>
                <a:spcPts val="0"/>
              </a:spcBef>
              <a:spcAft>
                <a:spcPts val="0"/>
              </a:spcAft>
              <a:buSzPct val="100000"/>
              <a:buNone/>
              <a:defRPr sz="2100"/>
            </a:lvl4pPr>
            <a:lvl5pPr algn="ctr">
              <a:lnSpc>
                <a:spcPct val="100000"/>
              </a:lnSpc>
              <a:spcBef>
                <a:spcPts val="0"/>
              </a:spcBef>
              <a:spcAft>
                <a:spcPts val="0"/>
              </a:spcAft>
              <a:buSzPct val="100000"/>
              <a:buNone/>
              <a:defRPr sz="2100"/>
            </a:lvl5pPr>
            <a:lvl6pPr algn="ctr">
              <a:lnSpc>
                <a:spcPct val="100000"/>
              </a:lnSpc>
              <a:spcBef>
                <a:spcPts val="0"/>
              </a:spcBef>
              <a:spcAft>
                <a:spcPts val="0"/>
              </a:spcAft>
              <a:buSzPct val="100000"/>
              <a:buNone/>
              <a:defRPr sz="2100"/>
            </a:lvl6pPr>
            <a:lvl7pPr algn="ctr">
              <a:lnSpc>
                <a:spcPct val="100000"/>
              </a:lnSpc>
              <a:spcBef>
                <a:spcPts val="0"/>
              </a:spcBef>
              <a:spcAft>
                <a:spcPts val="0"/>
              </a:spcAft>
              <a:buSzPct val="100000"/>
              <a:buNone/>
              <a:defRPr sz="2100"/>
            </a:lvl7pPr>
            <a:lvl8pPr algn="ctr">
              <a:lnSpc>
                <a:spcPct val="100000"/>
              </a:lnSpc>
              <a:spcBef>
                <a:spcPts val="0"/>
              </a:spcBef>
              <a:spcAft>
                <a:spcPts val="0"/>
              </a:spcAft>
              <a:buSzPct val="100000"/>
              <a:buNone/>
              <a:defRPr sz="2100"/>
            </a:lvl8pPr>
            <a:lvl9pPr algn="ctr">
              <a:lnSpc>
                <a:spcPct val="100000"/>
              </a:lnSpc>
              <a:spcBef>
                <a:spcPts val="0"/>
              </a:spcBef>
              <a:spcAft>
                <a:spcPts val="0"/>
              </a:spcAft>
              <a:buSzPct val="100000"/>
              <a:buNone/>
              <a:defRPr sz="2100"/>
            </a:lvl9pPr>
          </a:lstStyle>
          <a:p>
            <a:endParaRPr/>
          </a:p>
        </p:txBody>
      </p:sp>
      <p:sp>
        <p:nvSpPr>
          <p:cNvPr id="38" name="Shape 38"/>
          <p:cNvSpPr txBox="1">
            <a:spLocks noGrp="1"/>
          </p:cNvSpPr>
          <p:nvPr>
            <p:ph type="body" idx="2"/>
          </p:nvPr>
        </p:nvSpPr>
        <p:spPr>
          <a:xfrm>
            <a:off x="4939500" y="724075"/>
            <a:ext cx="3837000" cy="3695099"/>
          </a:xfrm>
          <a:prstGeom prst="rect">
            <a:avLst/>
          </a:prstGeom>
        </p:spPr>
        <p:txBody>
          <a:bodyPr lIns="91425" tIns="91425" rIns="91425" b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39" name="Shape 39"/>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0"/>
        <p:cNvGrpSpPr/>
        <p:nvPr/>
      </p:nvGrpSpPr>
      <p:grpSpPr>
        <a:xfrm>
          <a:off x="0" y="0"/>
          <a:ext cx="0" cy="0"/>
          <a:chOff x="0" y="0"/>
          <a:chExt cx="0" cy="0"/>
        </a:xfrm>
      </p:grpSpPr>
      <p:sp>
        <p:nvSpPr>
          <p:cNvPr id="41" name="Shape 41"/>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a:lnSpc>
                <a:spcPct val="100000"/>
              </a:lnSpc>
              <a:spcBef>
                <a:spcPts val="0"/>
              </a:spcBef>
              <a:spcAft>
                <a:spcPts val="0"/>
              </a:spcAft>
              <a:buNone/>
              <a:defRPr/>
            </a:lvl1pPr>
          </a:lstStyle>
          <a:p>
            <a:endParaRPr/>
          </a:p>
        </p:txBody>
      </p:sp>
      <p:sp>
        <p:nvSpPr>
          <p:cNvPr id="42" name="Shape 42"/>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D9D9D9"/>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311700" y="445025"/>
            <a:ext cx="8520599" cy="572699"/>
          </a:xfrm>
          <a:prstGeom prst="rect">
            <a:avLst/>
          </a:prstGeom>
          <a:noFill/>
          <a:ln>
            <a:noFill/>
          </a:ln>
        </p:spPr>
        <p:txBody>
          <a:bodyPr lIns="91425" tIns="91425" rIns="91425" bIns="91425" anchor="t" anchorCtr="0"/>
          <a:lstStyle>
            <a:lvl1pPr>
              <a:spcBef>
                <a:spcPts val="0"/>
              </a:spcBef>
              <a:buClr>
                <a:schemeClr val="dk1"/>
              </a:buClr>
              <a:buSzPct val="100000"/>
              <a:buNone/>
              <a:defRPr sz="2800">
                <a:solidFill>
                  <a:schemeClr val="dk1"/>
                </a:solidFill>
              </a:defRPr>
            </a:lvl1pPr>
            <a:lvl2pPr>
              <a:spcBef>
                <a:spcPts val="0"/>
              </a:spcBef>
              <a:buClr>
                <a:schemeClr val="dk1"/>
              </a:buClr>
              <a:buSzPct val="100000"/>
              <a:buNone/>
              <a:defRPr sz="2800">
                <a:solidFill>
                  <a:schemeClr val="dk1"/>
                </a:solidFill>
              </a:defRPr>
            </a:lvl2pPr>
            <a:lvl3pPr>
              <a:spcBef>
                <a:spcPts val="0"/>
              </a:spcBef>
              <a:buClr>
                <a:schemeClr val="dk1"/>
              </a:buClr>
              <a:buSzPct val="100000"/>
              <a:buNone/>
              <a:defRPr sz="2800">
                <a:solidFill>
                  <a:schemeClr val="dk1"/>
                </a:solidFill>
              </a:defRPr>
            </a:lvl3pPr>
            <a:lvl4pPr>
              <a:spcBef>
                <a:spcPts val="0"/>
              </a:spcBef>
              <a:buClr>
                <a:schemeClr val="dk1"/>
              </a:buClr>
              <a:buSzPct val="100000"/>
              <a:buNone/>
              <a:defRPr sz="2800">
                <a:solidFill>
                  <a:schemeClr val="dk1"/>
                </a:solidFill>
              </a:defRPr>
            </a:lvl4pPr>
            <a:lvl5pPr>
              <a:spcBef>
                <a:spcPts val="0"/>
              </a:spcBef>
              <a:buClr>
                <a:schemeClr val="dk1"/>
              </a:buClr>
              <a:buSzPct val="100000"/>
              <a:buNone/>
              <a:defRPr sz="2800">
                <a:solidFill>
                  <a:schemeClr val="dk1"/>
                </a:solidFill>
              </a:defRPr>
            </a:lvl5pPr>
            <a:lvl6pPr>
              <a:spcBef>
                <a:spcPts val="0"/>
              </a:spcBef>
              <a:buClr>
                <a:schemeClr val="dk1"/>
              </a:buClr>
              <a:buSzPct val="100000"/>
              <a:buNone/>
              <a:defRPr sz="2800">
                <a:solidFill>
                  <a:schemeClr val="dk1"/>
                </a:solidFill>
              </a:defRPr>
            </a:lvl6pPr>
            <a:lvl7pPr>
              <a:spcBef>
                <a:spcPts val="0"/>
              </a:spcBef>
              <a:buClr>
                <a:schemeClr val="dk1"/>
              </a:buClr>
              <a:buSzPct val="100000"/>
              <a:buNone/>
              <a:defRPr sz="2800">
                <a:solidFill>
                  <a:schemeClr val="dk1"/>
                </a:solidFill>
              </a:defRPr>
            </a:lvl7pPr>
            <a:lvl8pPr>
              <a:spcBef>
                <a:spcPts val="0"/>
              </a:spcBef>
              <a:buClr>
                <a:schemeClr val="dk1"/>
              </a:buClr>
              <a:buSzPct val="100000"/>
              <a:buNone/>
              <a:defRPr sz="2800">
                <a:solidFill>
                  <a:schemeClr val="dk1"/>
                </a:solidFill>
              </a:defRPr>
            </a:lvl8pPr>
            <a:lvl9pPr>
              <a:spcBef>
                <a:spcPts val="0"/>
              </a:spcBef>
              <a:buClr>
                <a:schemeClr val="dk1"/>
              </a:buClr>
              <a:buSzPct val="100000"/>
              <a:buNone/>
              <a:defRPr sz="2800">
                <a:solidFill>
                  <a:schemeClr val="dk1"/>
                </a:solidFill>
              </a:defRPr>
            </a:lvl9pPr>
          </a:lstStyle>
          <a:p>
            <a:endParaRPr/>
          </a:p>
        </p:txBody>
      </p:sp>
      <p:sp>
        <p:nvSpPr>
          <p:cNvPr id="6" name="Shape 6"/>
          <p:cNvSpPr txBox="1">
            <a:spLocks noGrp="1"/>
          </p:cNvSpPr>
          <p:nvPr>
            <p:ph type="body" idx="1"/>
          </p:nvPr>
        </p:nvSpPr>
        <p:spPr>
          <a:xfrm>
            <a:off x="311700" y="1152475"/>
            <a:ext cx="8520599" cy="3416400"/>
          </a:xfrm>
          <a:prstGeom prst="rect">
            <a:avLst/>
          </a:prstGeom>
          <a:noFill/>
          <a:ln>
            <a:noFill/>
          </a:ln>
        </p:spPr>
        <p:txBody>
          <a:bodyPr lIns="91425" tIns="91425" rIns="91425" bIns="91425" anchor="t" anchorCtr="0"/>
          <a:lstStyle>
            <a:lvl1pPr>
              <a:lnSpc>
                <a:spcPct val="115000"/>
              </a:lnSpc>
              <a:spcBef>
                <a:spcPts val="0"/>
              </a:spcBef>
              <a:spcAft>
                <a:spcPts val="1600"/>
              </a:spcAft>
              <a:buClr>
                <a:schemeClr val="dk2"/>
              </a:buClr>
              <a:buSzPct val="100000"/>
              <a:defRPr sz="1800">
                <a:solidFill>
                  <a:schemeClr val="dk2"/>
                </a:solidFill>
              </a:defRPr>
            </a:lvl1pPr>
            <a:lvl2pPr>
              <a:lnSpc>
                <a:spcPct val="115000"/>
              </a:lnSpc>
              <a:spcBef>
                <a:spcPts val="0"/>
              </a:spcBef>
              <a:spcAft>
                <a:spcPts val="1600"/>
              </a:spcAft>
              <a:buClr>
                <a:schemeClr val="dk2"/>
              </a:buClr>
              <a:defRPr>
                <a:solidFill>
                  <a:schemeClr val="dk2"/>
                </a:solidFill>
              </a:defRPr>
            </a:lvl2pPr>
            <a:lvl3pPr>
              <a:lnSpc>
                <a:spcPct val="115000"/>
              </a:lnSpc>
              <a:spcBef>
                <a:spcPts val="0"/>
              </a:spcBef>
              <a:spcAft>
                <a:spcPts val="1600"/>
              </a:spcAft>
              <a:buClr>
                <a:schemeClr val="dk2"/>
              </a:buClr>
              <a:defRPr>
                <a:solidFill>
                  <a:schemeClr val="dk2"/>
                </a:solidFill>
              </a:defRPr>
            </a:lvl3pPr>
            <a:lvl4pPr>
              <a:lnSpc>
                <a:spcPct val="115000"/>
              </a:lnSpc>
              <a:spcBef>
                <a:spcPts val="0"/>
              </a:spcBef>
              <a:spcAft>
                <a:spcPts val="1600"/>
              </a:spcAft>
              <a:buClr>
                <a:schemeClr val="dk2"/>
              </a:buClr>
              <a:defRPr>
                <a:solidFill>
                  <a:schemeClr val="dk2"/>
                </a:solidFill>
              </a:defRPr>
            </a:lvl4pPr>
            <a:lvl5pPr>
              <a:lnSpc>
                <a:spcPct val="115000"/>
              </a:lnSpc>
              <a:spcBef>
                <a:spcPts val="0"/>
              </a:spcBef>
              <a:spcAft>
                <a:spcPts val="1600"/>
              </a:spcAft>
              <a:buClr>
                <a:schemeClr val="dk2"/>
              </a:buClr>
              <a:defRPr>
                <a:solidFill>
                  <a:schemeClr val="dk2"/>
                </a:solidFill>
              </a:defRPr>
            </a:lvl5pPr>
            <a:lvl6pPr>
              <a:lnSpc>
                <a:spcPct val="115000"/>
              </a:lnSpc>
              <a:spcBef>
                <a:spcPts val="0"/>
              </a:spcBef>
              <a:spcAft>
                <a:spcPts val="1600"/>
              </a:spcAft>
              <a:buClr>
                <a:schemeClr val="dk2"/>
              </a:buClr>
              <a:defRPr>
                <a:solidFill>
                  <a:schemeClr val="dk2"/>
                </a:solidFill>
              </a:defRPr>
            </a:lvl6pPr>
            <a:lvl7pPr>
              <a:lnSpc>
                <a:spcPct val="115000"/>
              </a:lnSpc>
              <a:spcBef>
                <a:spcPts val="0"/>
              </a:spcBef>
              <a:spcAft>
                <a:spcPts val="1600"/>
              </a:spcAft>
              <a:buClr>
                <a:schemeClr val="dk2"/>
              </a:buClr>
              <a:defRPr>
                <a:solidFill>
                  <a:schemeClr val="dk2"/>
                </a:solidFill>
              </a:defRPr>
            </a:lvl7pPr>
            <a:lvl8pPr>
              <a:lnSpc>
                <a:spcPct val="115000"/>
              </a:lnSpc>
              <a:spcBef>
                <a:spcPts val="0"/>
              </a:spcBef>
              <a:spcAft>
                <a:spcPts val="1600"/>
              </a:spcAft>
              <a:buClr>
                <a:schemeClr val="dk2"/>
              </a:buClr>
              <a:defRPr>
                <a:solidFill>
                  <a:schemeClr val="dk2"/>
                </a:solidFill>
              </a:defRPr>
            </a:lvl8pPr>
            <a:lvl9pPr>
              <a:lnSpc>
                <a:spcPct val="115000"/>
              </a:lnSpc>
              <a:spcBef>
                <a:spcPts val="0"/>
              </a:spcBef>
              <a:spcAft>
                <a:spcPts val="1600"/>
              </a:spcAft>
              <a:buClr>
                <a:schemeClr val="dk2"/>
              </a:buClr>
              <a:defRPr>
                <a:solidFill>
                  <a:schemeClr val="dk2"/>
                </a:solidFill>
              </a:defRPr>
            </a:lvl9pPr>
          </a:lstStyle>
          <a:p>
            <a:endParaRPr/>
          </a:p>
        </p:txBody>
      </p:sp>
      <p:sp>
        <p:nvSpPr>
          <p:cNvPr id="7" name="Shape 7"/>
          <p:cNvSpPr txBox="1">
            <a:spLocks noGrp="1"/>
          </p:cNvSpPr>
          <p:nvPr>
            <p:ph type="sldNum" idx="12"/>
          </p:nvPr>
        </p:nvSpPr>
        <p:spPr>
          <a:xfrm>
            <a:off x="8472457" y="4663216"/>
            <a:ext cx="548699" cy="393600"/>
          </a:xfrm>
          <a:prstGeom prst="rect">
            <a:avLst/>
          </a:prstGeom>
          <a:noFill/>
          <a:ln>
            <a:noFill/>
          </a:ln>
        </p:spPr>
        <p:txBody>
          <a:bodyPr lIns="91425" tIns="91425" rIns="91425" bIns="91425" anchor="ctr" anchorCtr="0">
            <a:noAutofit/>
          </a:bodyPr>
          <a:lstStyle/>
          <a:p>
            <a:pPr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1.jp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1.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3.xml"/><Relationship Id="rId1" Type="http://schemas.openxmlformats.org/officeDocument/2006/relationships/slideLayout" Target="../slideLayouts/slideLayout12.xml"/><Relationship Id="rId6" Type="http://schemas.openxmlformats.org/officeDocument/2006/relationships/image" Target="../media/image18.jpg"/><Relationship Id="rId5" Type="http://schemas.openxmlformats.org/officeDocument/2006/relationships/image" Target="../media/image17.jpg"/><Relationship Id="rId4" Type="http://schemas.openxmlformats.org/officeDocument/2006/relationships/image" Target="../media/image16.jpg"/></Relationships>
</file>

<file path=ppt/slides/_rels/slide24.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24.xml"/><Relationship Id="rId1" Type="http://schemas.openxmlformats.org/officeDocument/2006/relationships/slideLayout" Target="../slideLayouts/slideLayout12.xml"/><Relationship Id="rId5" Type="http://schemas.openxmlformats.org/officeDocument/2006/relationships/image" Target="../media/image17.jpg"/><Relationship Id="rId4" Type="http://schemas.openxmlformats.org/officeDocument/2006/relationships/image" Target="../media/image16.jpg"/></Relationships>
</file>

<file path=ppt/slides/_rels/slide2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8" Type="http://schemas.openxmlformats.org/officeDocument/2006/relationships/image" Target="../media/image2.gif"/><Relationship Id="rId3" Type="http://schemas.openxmlformats.org/officeDocument/2006/relationships/hyperlink" Target="http://owp.missouristate.edu/KFranklin.aspx" TargetMode="External"/><Relationship Id="rId7"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hyperlink" Target="http://owp.missouristate.edu/AKohnen.aspx" TargetMode="External"/><Relationship Id="rId5" Type="http://schemas.openxmlformats.org/officeDocument/2006/relationships/hyperlink" Target="http://owp.missouristate.edu/CathieEnglish.aspx" TargetMode="External"/><Relationship Id="rId4" Type="http://schemas.openxmlformats.org/officeDocument/2006/relationships/hyperlink" Target="mailto:KFranklin@MissouriState.edu"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41.xml"/><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42.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44.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45.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hyperlink" Target="https://www.youtube.com/watch?v=_w6QpkzYKBM" TargetMode="External"/><Relationship Id="rId2" Type="http://schemas.openxmlformats.org/officeDocument/2006/relationships/notesSlide" Target="../notesSlides/notesSlide48.xml"/><Relationship Id="rId1" Type="http://schemas.openxmlformats.org/officeDocument/2006/relationships/slideLayout" Target="../slideLayouts/slideLayout12.xml"/><Relationship Id="rId4" Type="http://schemas.openxmlformats.org/officeDocument/2006/relationships/image" Target="../media/image27.png"/></Relationships>
</file>

<file path=ppt/slides/_rels/slide49.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49.xml"/><Relationship Id="rId1" Type="http://schemas.openxmlformats.org/officeDocument/2006/relationships/slideLayout" Target="../slideLayouts/slideLayout11.xml"/><Relationship Id="rId4" Type="http://schemas.openxmlformats.org/officeDocument/2006/relationships/image" Target="../media/image29.png"/></Relationships>
</file>

<file path=ppt/slides/_rels/slide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1.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2.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5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1.jp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pic>
        <p:nvPicPr>
          <p:cNvPr id="56" name="Shape 56"/>
          <p:cNvPicPr preferRelativeResize="0"/>
          <p:nvPr/>
        </p:nvPicPr>
        <p:blipFill rotWithShape="1">
          <a:blip r:embed="rId3">
            <a:alphaModFix/>
          </a:blip>
          <a:srcRect/>
          <a:stretch/>
        </p:blipFill>
        <p:spPr>
          <a:xfrm>
            <a:off x="2699700" y="497118"/>
            <a:ext cx="3744600" cy="1493999"/>
          </a:xfrm>
          <a:prstGeom prst="rect">
            <a:avLst/>
          </a:prstGeom>
          <a:noFill/>
          <a:ln>
            <a:noFill/>
          </a:ln>
        </p:spPr>
      </p:pic>
      <p:sp>
        <p:nvSpPr>
          <p:cNvPr id="57" name="Shape 57"/>
          <p:cNvSpPr txBox="1"/>
          <p:nvPr/>
        </p:nvSpPr>
        <p:spPr>
          <a:xfrm>
            <a:off x="1787850" y="2375550"/>
            <a:ext cx="5863199" cy="1891799"/>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000000"/>
              </a:buClr>
              <a:buFont typeface="Arial"/>
              <a:buNone/>
            </a:pPr>
            <a:endParaRPr sz="1000" b="1" i="0" u="none" strike="noStrike" cap="none" baseline="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Font typeface="Arial"/>
              <a:buNone/>
            </a:pPr>
            <a:endParaRPr sz="2400" b="1" i="0" u="none" strike="noStrike" cap="none" baseline="0">
              <a:solidFill>
                <a:schemeClr val="dk1"/>
              </a:solidFill>
              <a:latin typeface="Georgia"/>
              <a:ea typeface="Georgia"/>
              <a:cs typeface="Georgia"/>
              <a:sym typeface="Georgia"/>
            </a:endParaRPr>
          </a:p>
          <a:p>
            <a:pPr marL="0" marR="0" lvl="0" indent="0" algn="ctr" rtl="0">
              <a:lnSpc>
                <a:spcPct val="100000"/>
              </a:lnSpc>
              <a:spcBef>
                <a:spcPts val="0"/>
              </a:spcBef>
              <a:spcAft>
                <a:spcPts val="0"/>
              </a:spcAft>
              <a:buClr>
                <a:schemeClr val="dk1"/>
              </a:buClr>
              <a:buSzPct val="25000"/>
              <a:buFont typeface="Georgia"/>
              <a:buNone/>
            </a:pPr>
            <a:r>
              <a:rPr lang="en" sz="2400" b="1" i="0" u="none" strike="noStrike" cap="none" baseline="0">
                <a:solidFill>
                  <a:schemeClr val="dk1"/>
                </a:solidFill>
                <a:latin typeface="Georgia"/>
                <a:ea typeface="Georgia"/>
                <a:cs typeface="Georgia"/>
                <a:sym typeface="Georgia"/>
              </a:rPr>
              <a:t>The College Ready Writers Program</a:t>
            </a:r>
          </a:p>
          <a:p>
            <a:pPr marL="0" marR="0" lvl="0" indent="0" algn="ctr" rtl="0">
              <a:lnSpc>
                <a:spcPct val="100000"/>
              </a:lnSpc>
              <a:spcBef>
                <a:spcPts val="0"/>
              </a:spcBef>
              <a:spcAft>
                <a:spcPts val="0"/>
              </a:spcAft>
              <a:buClr>
                <a:srgbClr val="000000"/>
              </a:buClr>
              <a:buFont typeface="Arial"/>
              <a:buNone/>
            </a:pPr>
            <a:endParaRPr sz="1000" b="1" i="0" u="none" strike="noStrike" cap="none" baseline="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Font typeface="Arial"/>
              <a:buNone/>
            </a:pPr>
            <a:endParaRPr sz="1000" b="1" i="0" u="none" strike="noStrike" cap="none" baseline="0">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chemeClr val="dk1"/>
              </a:buClr>
              <a:buSzPct val="25000"/>
              <a:buFont typeface="Calibri"/>
              <a:buNone/>
            </a:pPr>
            <a:r>
              <a:rPr lang="en" sz="1800" b="1" i="0" u="none" strike="noStrike" cap="none" baseline="0">
                <a:solidFill>
                  <a:schemeClr val="dk1"/>
                </a:solidFill>
                <a:latin typeface="Calibri"/>
                <a:ea typeface="Calibri"/>
                <a:cs typeface="Calibri"/>
                <a:sym typeface="Calibri"/>
              </a:rPr>
              <a:t>Branson Public Schools</a:t>
            </a:r>
          </a:p>
          <a:p>
            <a:pPr marL="0" marR="0" lvl="0" indent="0" algn="ctr" rtl="0">
              <a:lnSpc>
                <a:spcPct val="100000"/>
              </a:lnSpc>
              <a:spcBef>
                <a:spcPts val="0"/>
              </a:spcBef>
              <a:spcAft>
                <a:spcPts val="0"/>
              </a:spcAft>
              <a:buClr>
                <a:schemeClr val="dk1"/>
              </a:buClr>
              <a:buSzPct val="25000"/>
              <a:buFont typeface="Calibri"/>
              <a:buNone/>
            </a:pPr>
            <a:r>
              <a:rPr lang="en" sz="1800" b="1" i="0" u="none" strike="noStrike" cap="none" baseline="0">
                <a:solidFill>
                  <a:schemeClr val="dk1"/>
                </a:solidFill>
                <a:latin typeface="Calibri"/>
                <a:ea typeface="Calibri"/>
                <a:cs typeface="Calibri"/>
                <a:sym typeface="Calibri"/>
              </a:rPr>
              <a:t>2015-2016 </a:t>
            </a:r>
          </a:p>
          <a:p>
            <a:pPr marL="0" marR="0" lvl="0" indent="0" algn="ctr" rtl="0">
              <a:lnSpc>
                <a:spcPct val="100000"/>
              </a:lnSpc>
              <a:spcBef>
                <a:spcPts val="0"/>
              </a:spcBef>
              <a:spcAft>
                <a:spcPts val="0"/>
              </a:spcAft>
              <a:buClr>
                <a:srgbClr val="000000"/>
              </a:buClr>
              <a:buFont typeface="Arial"/>
              <a:buNone/>
            </a:pPr>
            <a:endParaRPr sz="1000" b="1" i="0" u="none" strike="noStrike" cap="none" baseline="0">
              <a:solidFill>
                <a:schemeClr val="dk1"/>
              </a:solidFill>
              <a:latin typeface="Calibri"/>
              <a:ea typeface="Calibri"/>
              <a:cs typeface="Calibri"/>
              <a:sym typeface="Calibri"/>
            </a:endParaRPr>
          </a:p>
        </p:txBody>
      </p:sp>
      <p:sp>
        <p:nvSpPr>
          <p:cNvPr id="58" name="Shape 58"/>
          <p:cNvSpPr txBox="1"/>
          <p:nvPr/>
        </p:nvSpPr>
        <p:spPr>
          <a:xfrm>
            <a:off x="2729850" y="1966761"/>
            <a:ext cx="3684299" cy="467775"/>
          </a:xfrm>
          <a:prstGeom prst="rect">
            <a:avLst/>
          </a:prstGeom>
          <a:noFill/>
          <a:ln>
            <a:noFill/>
          </a:ln>
        </p:spPr>
        <p:txBody>
          <a:bodyPr lIns="91425" tIns="91425" rIns="91425" bIns="91425" anchor="t" anchorCtr="0">
            <a:noAutofit/>
          </a:bodyPr>
          <a:lstStyle/>
          <a:p>
            <a:pPr marL="0" marR="0" lvl="0" indent="0" algn="ctr" rtl="0">
              <a:lnSpc>
                <a:spcPct val="100000"/>
              </a:lnSpc>
              <a:spcBef>
                <a:spcPts val="0"/>
              </a:spcBef>
              <a:spcAft>
                <a:spcPts val="0"/>
              </a:spcAft>
              <a:buClr>
                <a:srgbClr val="000000"/>
              </a:buClr>
              <a:buSzPct val="25000"/>
              <a:buFont typeface="Times New Roman"/>
              <a:buNone/>
            </a:pPr>
            <a:r>
              <a:rPr lang="en" sz="1800" b="0" i="0" u="none" strike="noStrike" cap="none" baseline="0">
                <a:solidFill>
                  <a:srgbClr val="000000"/>
                </a:solidFill>
                <a:latin typeface="Times New Roman"/>
                <a:ea typeface="Times New Roman"/>
                <a:cs typeface="Times New Roman"/>
                <a:sym typeface="Times New Roman"/>
              </a:rPr>
              <a:t>at Missouri State University</a:t>
            </a:r>
          </a:p>
          <a:p>
            <a:pPr marL="0" marR="0" lvl="0" indent="0" algn="ctr" rtl="0">
              <a:lnSpc>
                <a:spcPct val="100000"/>
              </a:lnSpc>
              <a:spcBef>
                <a:spcPts val="0"/>
              </a:spcBef>
              <a:spcAft>
                <a:spcPts val="0"/>
              </a:spcAft>
              <a:buClr>
                <a:srgbClr val="000000"/>
              </a:buClr>
              <a:buSzPct val="25000"/>
              <a:buFont typeface="Times New Roman"/>
              <a:buNone/>
            </a:pPr>
            <a:r>
              <a:rPr lang="en" sz="1800" b="0" i="0" u="none" strike="noStrike" cap="none" baseline="0">
                <a:solidFill>
                  <a:srgbClr val="000000"/>
                </a:solidFill>
                <a:latin typeface="Times New Roman"/>
                <a:ea typeface="Times New Roman"/>
                <a:cs typeface="Times New Roman"/>
                <a:sym typeface="Times New Roman"/>
              </a:rPr>
              <a:t>presents</a:t>
            </a:r>
          </a:p>
          <a:p>
            <a:pPr marL="0" marR="0" lvl="0" indent="0" algn="ctr" rtl="0">
              <a:lnSpc>
                <a:spcPct val="100000"/>
              </a:lnSpc>
              <a:spcBef>
                <a:spcPts val="0"/>
              </a:spcBef>
              <a:spcAft>
                <a:spcPts val="0"/>
              </a:spcAft>
              <a:buClr>
                <a:srgbClr val="000000"/>
              </a:buClr>
              <a:buFont typeface="Arial"/>
              <a:buNone/>
            </a:pPr>
            <a:endParaRPr sz="1800" b="0" i="0" u="none" strike="noStrike" cap="none" baseline="0">
              <a:solidFill>
                <a:srgbClr val="000000"/>
              </a:solidFill>
              <a:latin typeface="Times New Roman"/>
              <a:ea typeface="Times New Roman"/>
              <a:cs typeface="Times New Roman"/>
              <a:sym typeface="Times New Roman"/>
            </a:endParaRPr>
          </a:p>
          <a:p>
            <a:pPr marL="0" marR="0" lvl="0" indent="0" algn="ctr" rtl="0">
              <a:lnSpc>
                <a:spcPct val="100000"/>
              </a:lnSpc>
              <a:spcBef>
                <a:spcPts val="0"/>
              </a:spcBef>
              <a:spcAft>
                <a:spcPts val="0"/>
              </a:spcAft>
              <a:buClr>
                <a:srgbClr val="000000"/>
              </a:buClr>
              <a:buFont typeface="Arial"/>
              <a:buNone/>
            </a:pPr>
            <a:endParaRPr sz="1800" b="0" i="0" u="none" strike="noStrike" cap="none" baseline="0">
              <a:solidFill>
                <a:srgbClr val="000000"/>
              </a:solidFill>
              <a:latin typeface="Times New Roman"/>
              <a:ea typeface="Times New Roman"/>
              <a:cs typeface="Times New Roman"/>
              <a:sym typeface="Times New Roman"/>
            </a:endParaRP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200400" y="1803082"/>
            <a:ext cx="2743200" cy="1537335"/>
          </a:xfrm>
          <a:prstGeom prst="rect">
            <a:avLst/>
          </a:prstGeom>
        </p:spPr>
      </p:pic>
      <p:pic>
        <p:nvPicPr>
          <p:cNvPr id="5" name="Picture 4"/>
          <p:cNvPicPr>
            <a:picLocks noChangeAspect="1"/>
          </p:cNvPicPr>
          <p:nvPr/>
        </p:nvPicPr>
        <p:blipFill>
          <a:blip r:embed="rId3"/>
          <a:stretch>
            <a:fillRect/>
          </a:stretch>
        </p:blipFill>
        <p:spPr>
          <a:xfrm>
            <a:off x="3200400" y="1803082"/>
            <a:ext cx="2743200" cy="1537335"/>
          </a:xfrm>
          <a:prstGeom prst="rect">
            <a:avLst/>
          </a:prstGeom>
        </p:spPr>
      </p:pic>
      <p:pic>
        <p:nvPicPr>
          <p:cNvPr id="6" name="Picture 5"/>
          <p:cNvPicPr>
            <a:picLocks noChangeAspect="1"/>
          </p:cNvPicPr>
          <p:nvPr/>
        </p:nvPicPr>
        <p:blipFill>
          <a:blip r:embed="rId3"/>
          <a:stretch>
            <a:fillRect/>
          </a:stretch>
        </p:blipFill>
        <p:spPr>
          <a:xfrm>
            <a:off x="3200400" y="1803082"/>
            <a:ext cx="2743200" cy="1537335"/>
          </a:xfrm>
          <a:prstGeom prst="rect">
            <a:avLst/>
          </a:prstGeom>
        </p:spPr>
      </p:pic>
      <p:pic>
        <p:nvPicPr>
          <p:cNvPr id="7" name="Picture 6"/>
          <p:cNvPicPr>
            <a:picLocks noChangeAspect="1"/>
          </p:cNvPicPr>
          <p:nvPr/>
        </p:nvPicPr>
        <p:blipFill>
          <a:blip r:embed="rId3"/>
          <a:stretch>
            <a:fillRect/>
          </a:stretch>
        </p:blipFill>
        <p:spPr>
          <a:xfrm>
            <a:off x="3200400" y="1803082"/>
            <a:ext cx="2743200" cy="1537335"/>
          </a:xfrm>
          <a:prstGeom prst="rect">
            <a:avLst/>
          </a:prstGeom>
        </p:spPr>
      </p:pic>
      <p:pic>
        <p:nvPicPr>
          <p:cNvPr id="8" name="Picture 7"/>
          <p:cNvPicPr>
            <a:picLocks noChangeAspect="1"/>
          </p:cNvPicPr>
          <p:nvPr/>
        </p:nvPicPr>
        <p:blipFill>
          <a:blip r:embed="rId3"/>
          <a:stretch>
            <a:fillRect/>
          </a:stretch>
        </p:blipFill>
        <p:spPr>
          <a:xfrm>
            <a:off x="3200400" y="1803082"/>
            <a:ext cx="2743200" cy="1537335"/>
          </a:xfrm>
          <a:prstGeom prst="rect">
            <a:avLst/>
          </a:prstGeom>
        </p:spPr>
      </p:pic>
      <p:pic>
        <p:nvPicPr>
          <p:cNvPr id="9" name="Picture 8"/>
          <p:cNvPicPr>
            <a:picLocks noChangeAspect="1"/>
          </p:cNvPicPr>
          <p:nvPr/>
        </p:nvPicPr>
        <p:blipFill>
          <a:blip r:embed="rId3"/>
          <a:stretch>
            <a:fillRect/>
          </a:stretch>
        </p:blipFill>
        <p:spPr>
          <a:xfrm>
            <a:off x="3200400" y="1803082"/>
            <a:ext cx="2743200" cy="1537335"/>
          </a:xfrm>
          <a:prstGeom prst="rect">
            <a:avLst/>
          </a:prstGeom>
        </p:spPr>
      </p:pic>
      <p:pic>
        <p:nvPicPr>
          <p:cNvPr id="10" name="Picture 9"/>
          <p:cNvPicPr>
            <a:picLocks noChangeAspect="1"/>
          </p:cNvPicPr>
          <p:nvPr/>
        </p:nvPicPr>
        <p:blipFill>
          <a:blip r:embed="rId3"/>
          <a:stretch>
            <a:fillRect/>
          </a:stretch>
        </p:blipFill>
        <p:spPr>
          <a:xfrm>
            <a:off x="3200400" y="1803082"/>
            <a:ext cx="2743200" cy="1537335"/>
          </a:xfrm>
          <a:prstGeom prst="rect">
            <a:avLst/>
          </a:prstGeom>
        </p:spPr>
      </p:pic>
      <p:pic>
        <p:nvPicPr>
          <p:cNvPr id="11" name="Picture 10"/>
          <p:cNvPicPr>
            <a:picLocks noChangeAspect="1"/>
          </p:cNvPicPr>
          <p:nvPr/>
        </p:nvPicPr>
        <p:blipFill>
          <a:blip r:embed="rId3"/>
          <a:stretch>
            <a:fillRect/>
          </a:stretch>
        </p:blipFill>
        <p:spPr>
          <a:xfrm>
            <a:off x="3200400" y="1803082"/>
            <a:ext cx="2743200" cy="1537335"/>
          </a:xfrm>
          <a:prstGeom prst="rect">
            <a:avLst/>
          </a:prstGeom>
        </p:spPr>
      </p:pic>
      <p:pic>
        <p:nvPicPr>
          <p:cNvPr id="12" name="Picture 11"/>
          <p:cNvPicPr>
            <a:picLocks noChangeAspect="1"/>
          </p:cNvPicPr>
          <p:nvPr/>
        </p:nvPicPr>
        <p:blipFill>
          <a:blip r:embed="rId3"/>
          <a:stretch>
            <a:fillRect/>
          </a:stretch>
        </p:blipFill>
        <p:spPr>
          <a:xfrm>
            <a:off x="3200400" y="1803082"/>
            <a:ext cx="2743200" cy="1537335"/>
          </a:xfrm>
          <a:prstGeom prst="rect">
            <a:avLst/>
          </a:prstGeom>
        </p:spPr>
      </p:pic>
      <p:pic>
        <p:nvPicPr>
          <p:cNvPr id="13" name="Picture 12"/>
          <p:cNvPicPr>
            <a:picLocks noChangeAspect="1"/>
          </p:cNvPicPr>
          <p:nvPr/>
        </p:nvPicPr>
        <p:blipFill>
          <a:blip r:embed="rId3"/>
          <a:stretch>
            <a:fillRect/>
          </a:stretch>
        </p:blipFill>
        <p:spPr>
          <a:xfrm>
            <a:off x="3200400" y="1803082"/>
            <a:ext cx="2743200" cy="1537335"/>
          </a:xfrm>
          <a:prstGeom prst="rect">
            <a:avLst/>
          </a:prstGeom>
        </p:spPr>
      </p:pic>
      <p:pic>
        <p:nvPicPr>
          <p:cNvPr id="14" name="Picture 13"/>
          <p:cNvPicPr>
            <a:picLocks noChangeAspect="1"/>
          </p:cNvPicPr>
          <p:nvPr/>
        </p:nvPicPr>
        <p:blipFill>
          <a:blip r:embed="rId3"/>
          <a:stretch>
            <a:fillRect/>
          </a:stretch>
        </p:blipFill>
        <p:spPr>
          <a:xfrm>
            <a:off x="3200400" y="1803082"/>
            <a:ext cx="2743200" cy="1537335"/>
          </a:xfrm>
          <a:prstGeom prst="rect">
            <a:avLst/>
          </a:prstGeom>
        </p:spPr>
      </p:pic>
      <p:pic>
        <p:nvPicPr>
          <p:cNvPr id="15" name="Picture 14"/>
          <p:cNvPicPr>
            <a:picLocks noChangeAspect="1"/>
          </p:cNvPicPr>
          <p:nvPr/>
        </p:nvPicPr>
        <p:blipFill>
          <a:blip r:embed="rId3"/>
          <a:stretch>
            <a:fillRect/>
          </a:stretch>
        </p:blipFill>
        <p:spPr>
          <a:xfrm>
            <a:off x="3200400" y="1803082"/>
            <a:ext cx="2743200" cy="1537335"/>
          </a:xfrm>
          <a:prstGeom prst="rect">
            <a:avLst/>
          </a:prstGeom>
        </p:spPr>
      </p:pic>
      <p:pic>
        <p:nvPicPr>
          <p:cNvPr id="16" name="Picture 15"/>
          <p:cNvPicPr>
            <a:picLocks noChangeAspect="1"/>
          </p:cNvPicPr>
          <p:nvPr/>
        </p:nvPicPr>
        <p:blipFill>
          <a:blip r:embed="rId3"/>
          <a:stretch>
            <a:fillRect/>
          </a:stretch>
        </p:blipFill>
        <p:spPr>
          <a:xfrm>
            <a:off x="3200400" y="1803082"/>
            <a:ext cx="2743200" cy="1537335"/>
          </a:xfrm>
          <a:prstGeom prst="rect">
            <a:avLst/>
          </a:prstGeom>
        </p:spPr>
      </p:pic>
      <p:pic>
        <p:nvPicPr>
          <p:cNvPr id="17" name="Picture 16"/>
          <p:cNvPicPr>
            <a:picLocks noChangeAspect="1"/>
          </p:cNvPicPr>
          <p:nvPr/>
        </p:nvPicPr>
        <p:blipFill>
          <a:blip r:embed="rId3"/>
          <a:stretch>
            <a:fillRect/>
          </a:stretch>
        </p:blipFill>
        <p:spPr>
          <a:xfrm>
            <a:off x="3200400" y="1803082"/>
            <a:ext cx="2743200" cy="1537335"/>
          </a:xfrm>
          <a:prstGeom prst="rect">
            <a:avLst/>
          </a:prstGeom>
        </p:spPr>
      </p:pic>
      <p:pic>
        <p:nvPicPr>
          <p:cNvPr id="18" name="Picture 17"/>
          <p:cNvPicPr>
            <a:picLocks noChangeAspect="1"/>
          </p:cNvPicPr>
          <p:nvPr/>
        </p:nvPicPr>
        <p:blipFill>
          <a:blip r:embed="rId3"/>
          <a:stretch>
            <a:fillRect/>
          </a:stretch>
        </p:blipFill>
        <p:spPr>
          <a:xfrm>
            <a:off x="3200400" y="1803082"/>
            <a:ext cx="2743200" cy="1537335"/>
          </a:xfrm>
          <a:prstGeom prst="rect">
            <a:avLst/>
          </a:prstGeom>
        </p:spPr>
      </p:pic>
      <p:pic>
        <p:nvPicPr>
          <p:cNvPr id="19" name="Picture 18"/>
          <p:cNvPicPr>
            <a:picLocks noChangeAspect="1"/>
          </p:cNvPicPr>
          <p:nvPr/>
        </p:nvPicPr>
        <p:blipFill>
          <a:blip r:embed="rId3"/>
          <a:stretch>
            <a:fillRect/>
          </a:stretch>
        </p:blipFill>
        <p:spPr>
          <a:xfrm>
            <a:off x="3200400" y="1803082"/>
            <a:ext cx="2743200" cy="1537335"/>
          </a:xfrm>
          <a:prstGeom prst="rect">
            <a:avLst/>
          </a:prstGeom>
        </p:spPr>
      </p:pic>
      <p:pic>
        <p:nvPicPr>
          <p:cNvPr id="20" name="Picture 19"/>
          <p:cNvPicPr>
            <a:picLocks noChangeAspect="1"/>
          </p:cNvPicPr>
          <p:nvPr/>
        </p:nvPicPr>
        <p:blipFill>
          <a:blip r:embed="rId3"/>
          <a:stretch>
            <a:fillRect/>
          </a:stretch>
        </p:blipFill>
        <p:spPr>
          <a:xfrm>
            <a:off x="3200400" y="1803082"/>
            <a:ext cx="2743200" cy="1537335"/>
          </a:xfrm>
          <a:prstGeom prst="rect">
            <a:avLst/>
          </a:prstGeom>
        </p:spPr>
      </p:pic>
      <p:pic>
        <p:nvPicPr>
          <p:cNvPr id="21" name="Picture 20"/>
          <p:cNvPicPr>
            <a:picLocks noChangeAspect="1"/>
          </p:cNvPicPr>
          <p:nvPr/>
        </p:nvPicPr>
        <p:blipFill>
          <a:blip r:embed="rId3"/>
          <a:stretch>
            <a:fillRect/>
          </a:stretch>
        </p:blipFill>
        <p:spPr>
          <a:xfrm>
            <a:off x="3200400" y="1803082"/>
            <a:ext cx="2743200" cy="1537335"/>
          </a:xfrm>
          <a:prstGeom prst="rect">
            <a:avLst/>
          </a:prstGeom>
        </p:spPr>
      </p:pic>
      <p:pic>
        <p:nvPicPr>
          <p:cNvPr id="22" name="Picture 21"/>
          <p:cNvPicPr>
            <a:picLocks noChangeAspect="1"/>
          </p:cNvPicPr>
          <p:nvPr/>
        </p:nvPicPr>
        <p:blipFill>
          <a:blip r:embed="rId3"/>
          <a:stretch>
            <a:fillRect/>
          </a:stretch>
        </p:blipFill>
        <p:spPr>
          <a:xfrm>
            <a:off x="3200400" y="1803082"/>
            <a:ext cx="2743200" cy="1537335"/>
          </a:xfrm>
          <a:prstGeom prst="rect">
            <a:avLst/>
          </a:prstGeom>
        </p:spPr>
      </p:pic>
      <p:pic>
        <p:nvPicPr>
          <p:cNvPr id="23" name="Picture 22"/>
          <p:cNvPicPr>
            <a:picLocks noChangeAspect="1"/>
          </p:cNvPicPr>
          <p:nvPr/>
        </p:nvPicPr>
        <p:blipFill>
          <a:blip r:embed="rId3"/>
          <a:stretch>
            <a:fillRect/>
          </a:stretch>
        </p:blipFill>
        <p:spPr>
          <a:xfrm>
            <a:off x="3200400" y="1803082"/>
            <a:ext cx="2743200" cy="1537335"/>
          </a:xfrm>
          <a:prstGeom prst="rect">
            <a:avLst/>
          </a:prstGeom>
        </p:spPr>
      </p:pic>
      <p:pic>
        <p:nvPicPr>
          <p:cNvPr id="24" name="Picture 23"/>
          <p:cNvPicPr>
            <a:picLocks noChangeAspect="1"/>
          </p:cNvPicPr>
          <p:nvPr/>
        </p:nvPicPr>
        <p:blipFill>
          <a:blip r:embed="rId3"/>
          <a:stretch>
            <a:fillRect/>
          </a:stretch>
        </p:blipFill>
        <p:spPr>
          <a:xfrm>
            <a:off x="3200400" y="1803082"/>
            <a:ext cx="2743200" cy="1537335"/>
          </a:xfrm>
          <a:prstGeom prst="rect">
            <a:avLst/>
          </a:prstGeom>
        </p:spPr>
      </p:pic>
      <p:pic>
        <p:nvPicPr>
          <p:cNvPr id="25" name="Picture 24"/>
          <p:cNvPicPr>
            <a:picLocks noChangeAspect="1"/>
          </p:cNvPicPr>
          <p:nvPr/>
        </p:nvPicPr>
        <p:blipFill>
          <a:blip r:embed="rId3"/>
          <a:stretch>
            <a:fillRect/>
          </a:stretch>
        </p:blipFill>
        <p:spPr>
          <a:xfrm>
            <a:off x="3200400" y="1803082"/>
            <a:ext cx="2743200" cy="1537335"/>
          </a:xfrm>
          <a:prstGeom prst="rect">
            <a:avLst/>
          </a:prstGeom>
        </p:spPr>
      </p:pic>
      <p:pic>
        <p:nvPicPr>
          <p:cNvPr id="26" name="Picture 25"/>
          <p:cNvPicPr>
            <a:picLocks noChangeAspect="1"/>
          </p:cNvPicPr>
          <p:nvPr/>
        </p:nvPicPr>
        <p:blipFill>
          <a:blip r:embed="rId3"/>
          <a:stretch>
            <a:fillRect/>
          </a:stretch>
        </p:blipFill>
        <p:spPr>
          <a:xfrm>
            <a:off x="3200400" y="1803082"/>
            <a:ext cx="2743200" cy="1537335"/>
          </a:xfrm>
          <a:prstGeom prst="rect">
            <a:avLst/>
          </a:prstGeom>
        </p:spPr>
      </p:pic>
      <p:pic>
        <p:nvPicPr>
          <p:cNvPr id="27" name="Picture 26"/>
          <p:cNvPicPr>
            <a:picLocks noChangeAspect="1"/>
          </p:cNvPicPr>
          <p:nvPr/>
        </p:nvPicPr>
        <p:blipFill>
          <a:blip r:embed="rId3"/>
          <a:stretch>
            <a:fillRect/>
          </a:stretch>
        </p:blipFill>
        <p:spPr>
          <a:xfrm>
            <a:off x="3200400" y="1803082"/>
            <a:ext cx="2743200" cy="1537335"/>
          </a:xfrm>
          <a:prstGeom prst="rect">
            <a:avLst/>
          </a:prstGeom>
        </p:spPr>
      </p:pic>
      <p:pic>
        <p:nvPicPr>
          <p:cNvPr id="28" name="Picture 27"/>
          <p:cNvPicPr>
            <a:picLocks noChangeAspect="1"/>
          </p:cNvPicPr>
          <p:nvPr/>
        </p:nvPicPr>
        <p:blipFill>
          <a:blip r:embed="rId3"/>
          <a:stretch>
            <a:fillRect/>
          </a:stretch>
        </p:blipFill>
        <p:spPr>
          <a:xfrm>
            <a:off x="3200400" y="1803082"/>
            <a:ext cx="2743200" cy="1537335"/>
          </a:xfrm>
          <a:prstGeom prst="rect">
            <a:avLst/>
          </a:prstGeom>
        </p:spPr>
      </p:pic>
      <p:pic>
        <p:nvPicPr>
          <p:cNvPr id="29" name="Picture 28"/>
          <p:cNvPicPr>
            <a:picLocks noChangeAspect="1"/>
          </p:cNvPicPr>
          <p:nvPr/>
        </p:nvPicPr>
        <p:blipFill>
          <a:blip r:embed="rId3"/>
          <a:stretch>
            <a:fillRect/>
          </a:stretch>
        </p:blipFill>
        <p:spPr>
          <a:xfrm>
            <a:off x="3200400" y="1803082"/>
            <a:ext cx="2743200" cy="1537335"/>
          </a:xfrm>
          <a:prstGeom prst="rect">
            <a:avLst/>
          </a:prstGeom>
        </p:spPr>
      </p:pic>
      <p:pic>
        <p:nvPicPr>
          <p:cNvPr id="30" name="Picture 29"/>
          <p:cNvPicPr>
            <a:picLocks noChangeAspect="1"/>
          </p:cNvPicPr>
          <p:nvPr/>
        </p:nvPicPr>
        <p:blipFill>
          <a:blip r:embed="rId3"/>
          <a:stretch>
            <a:fillRect/>
          </a:stretch>
        </p:blipFill>
        <p:spPr>
          <a:xfrm>
            <a:off x="3200400" y="1803082"/>
            <a:ext cx="2743200" cy="1537335"/>
          </a:xfrm>
          <a:prstGeom prst="rect">
            <a:avLst/>
          </a:prstGeom>
        </p:spPr>
      </p:pic>
      <p:pic>
        <p:nvPicPr>
          <p:cNvPr id="31" name="Picture 30"/>
          <p:cNvPicPr>
            <a:picLocks noChangeAspect="1"/>
          </p:cNvPicPr>
          <p:nvPr/>
        </p:nvPicPr>
        <p:blipFill>
          <a:blip r:embed="rId3"/>
          <a:stretch>
            <a:fillRect/>
          </a:stretch>
        </p:blipFill>
        <p:spPr>
          <a:xfrm>
            <a:off x="3200400" y="1803082"/>
            <a:ext cx="2743200" cy="1537335"/>
          </a:xfrm>
          <a:prstGeom prst="rect">
            <a:avLst/>
          </a:prstGeom>
        </p:spPr>
      </p:pic>
      <p:pic>
        <p:nvPicPr>
          <p:cNvPr id="32" name="Picture 31"/>
          <p:cNvPicPr>
            <a:picLocks noChangeAspect="1"/>
          </p:cNvPicPr>
          <p:nvPr/>
        </p:nvPicPr>
        <p:blipFill>
          <a:blip r:embed="rId3"/>
          <a:stretch>
            <a:fillRect/>
          </a:stretch>
        </p:blipFill>
        <p:spPr>
          <a:xfrm>
            <a:off x="3200400" y="1803082"/>
            <a:ext cx="2743200" cy="1537335"/>
          </a:xfrm>
          <a:prstGeom prst="rect">
            <a:avLst/>
          </a:prstGeom>
        </p:spPr>
      </p:pic>
      <p:pic>
        <p:nvPicPr>
          <p:cNvPr id="33" name="Picture 32"/>
          <p:cNvPicPr>
            <a:picLocks noChangeAspect="1"/>
          </p:cNvPicPr>
          <p:nvPr/>
        </p:nvPicPr>
        <p:blipFill>
          <a:blip r:embed="rId3"/>
          <a:stretch>
            <a:fillRect/>
          </a:stretch>
        </p:blipFill>
        <p:spPr>
          <a:xfrm>
            <a:off x="3200400" y="1803082"/>
            <a:ext cx="2743200" cy="1537335"/>
          </a:xfrm>
          <a:prstGeom prst="rect">
            <a:avLst/>
          </a:prstGeom>
        </p:spPr>
      </p:pic>
      <p:pic>
        <p:nvPicPr>
          <p:cNvPr id="34" name="Picture 33"/>
          <p:cNvPicPr>
            <a:picLocks noChangeAspect="1"/>
          </p:cNvPicPr>
          <p:nvPr/>
        </p:nvPicPr>
        <p:blipFill>
          <a:blip r:embed="rId3"/>
          <a:stretch>
            <a:fillRect/>
          </a:stretch>
        </p:blipFill>
        <p:spPr>
          <a:xfrm>
            <a:off x="3200400" y="1803082"/>
            <a:ext cx="2743200" cy="1537335"/>
          </a:xfrm>
          <a:prstGeom prst="rect">
            <a:avLst/>
          </a:prstGeom>
        </p:spPr>
      </p:pic>
      <p:pic>
        <p:nvPicPr>
          <p:cNvPr id="35" name="Picture 34"/>
          <p:cNvPicPr>
            <a:picLocks noChangeAspect="1"/>
          </p:cNvPicPr>
          <p:nvPr/>
        </p:nvPicPr>
        <p:blipFill>
          <a:blip r:embed="rId3"/>
          <a:stretch>
            <a:fillRect/>
          </a:stretch>
        </p:blipFill>
        <p:spPr>
          <a:xfrm>
            <a:off x="3200400" y="1803082"/>
            <a:ext cx="2743200" cy="1537335"/>
          </a:xfrm>
          <a:prstGeom prst="rect">
            <a:avLst/>
          </a:prstGeom>
        </p:spPr>
      </p:pic>
      <p:pic>
        <p:nvPicPr>
          <p:cNvPr id="36" name="Picture 35"/>
          <p:cNvPicPr>
            <a:picLocks noChangeAspect="1"/>
          </p:cNvPicPr>
          <p:nvPr/>
        </p:nvPicPr>
        <p:blipFill>
          <a:blip r:embed="rId3"/>
          <a:stretch>
            <a:fillRect/>
          </a:stretch>
        </p:blipFill>
        <p:spPr>
          <a:xfrm>
            <a:off x="3200400" y="1803082"/>
            <a:ext cx="2743200" cy="1537335"/>
          </a:xfrm>
          <a:prstGeom prst="rect">
            <a:avLst/>
          </a:prstGeom>
        </p:spPr>
      </p:pic>
      <p:pic>
        <p:nvPicPr>
          <p:cNvPr id="37" name="Picture 36"/>
          <p:cNvPicPr>
            <a:picLocks noChangeAspect="1"/>
          </p:cNvPicPr>
          <p:nvPr/>
        </p:nvPicPr>
        <p:blipFill>
          <a:blip r:embed="rId3"/>
          <a:stretch>
            <a:fillRect/>
          </a:stretch>
        </p:blipFill>
        <p:spPr>
          <a:xfrm>
            <a:off x="3200400" y="1803082"/>
            <a:ext cx="2743200" cy="1537335"/>
          </a:xfrm>
          <a:prstGeom prst="rect">
            <a:avLst/>
          </a:prstGeom>
        </p:spPr>
      </p:pic>
      <p:pic>
        <p:nvPicPr>
          <p:cNvPr id="38" name="Picture 37"/>
          <p:cNvPicPr>
            <a:picLocks noChangeAspect="1"/>
          </p:cNvPicPr>
          <p:nvPr/>
        </p:nvPicPr>
        <p:blipFill>
          <a:blip r:embed="rId3"/>
          <a:stretch>
            <a:fillRect/>
          </a:stretch>
        </p:blipFill>
        <p:spPr>
          <a:xfrm>
            <a:off x="3200400" y="1803082"/>
            <a:ext cx="2743200" cy="1537335"/>
          </a:xfrm>
          <a:prstGeom prst="rect">
            <a:avLst/>
          </a:prstGeom>
        </p:spPr>
      </p:pic>
      <p:pic>
        <p:nvPicPr>
          <p:cNvPr id="39" name="Picture 38"/>
          <p:cNvPicPr>
            <a:picLocks noChangeAspect="1"/>
          </p:cNvPicPr>
          <p:nvPr/>
        </p:nvPicPr>
        <p:blipFill>
          <a:blip r:embed="rId3"/>
          <a:stretch>
            <a:fillRect/>
          </a:stretch>
        </p:blipFill>
        <p:spPr>
          <a:xfrm>
            <a:off x="3200400" y="1803082"/>
            <a:ext cx="2743200" cy="1537335"/>
          </a:xfrm>
          <a:prstGeom prst="rect">
            <a:avLst/>
          </a:prstGeom>
        </p:spPr>
      </p:pic>
      <p:pic>
        <p:nvPicPr>
          <p:cNvPr id="40" name="Picture 39"/>
          <p:cNvPicPr>
            <a:picLocks noChangeAspect="1"/>
          </p:cNvPicPr>
          <p:nvPr/>
        </p:nvPicPr>
        <p:blipFill>
          <a:blip r:embed="rId3"/>
          <a:stretch>
            <a:fillRect/>
          </a:stretch>
        </p:blipFill>
        <p:spPr>
          <a:xfrm>
            <a:off x="3200400" y="1803082"/>
            <a:ext cx="2743200" cy="1537335"/>
          </a:xfrm>
          <a:prstGeom prst="rect">
            <a:avLst/>
          </a:prstGeom>
        </p:spPr>
      </p:pic>
      <p:pic>
        <p:nvPicPr>
          <p:cNvPr id="41" name="Picture 40"/>
          <p:cNvPicPr>
            <a:picLocks noChangeAspect="1"/>
          </p:cNvPicPr>
          <p:nvPr/>
        </p:nvPicPr>
        <p:blipFill>
          <a:blip r:embed="rId3"/>
          <a:stretch>
            <a:fillRect/>
          </a:stretch>
        </p:blipFill>
        <p:spPr>
          <a:xfrm>
            <a:off x="3200400" y="1803082"/>
            <a:ext cx="2743200" cy="1537335"/>
          </a:xfrm>
          <a:prstGeom prst="rect">
            <a:avLst/>
          </a:prstGeom>
        </p:spPr>
      </p:pic>
      <p:pic>
        <p:nvPicPr>
          <p:cNvPr id="42" name="Picture 41"/>
          <p:cNvPicPr>
            <a:picLocks noChangeAspect="1"/>
          </p:cNvPicPr>
          <p:nvPr/>
        </p:nvPicPr>
        <p:blipFill>
          <a:blip r:embed="rId3"/>
          <a:stretch>
            <a:fillRect/>
          </a:stretch>
        </p:blipFill>
        <p:spPr>
          <a:xfrm>
            <a:off x="3200400" y="1803082"/>
            <a:ext cx="2743200" cy="1537335"/>
          </a:xfrm>
          <a:prstGeom prst="rect">
            <a:avLst/>
          </a:prstGeom>
        </p:spPr>
      </p:pic>
      <p:pic>
        <p:nvPicPr>
          <p:cNvPr id="43" name="Picture 42"/>
          <p:cNvPicPr>
            <a:picLocks noChangeAspect="1"/>
          </p:cNvPicPr>
          <p:nvPr/>
        </p:nvPicPr>
        <p:blipFill>
          <a:blip r:embed="rId3"/>
          <a:stretch>
            <a:fillRect/>
          </a:stretch>
        </p:blipFill>
        <p:spPr>
          <a:xfrm>
            <a:off x="3200400" y="1803082"/>
            <a:ext cx="2743200" cy="1537335"/>
          </a:xfrm>
          <a:prstGeom prst="rect">
            <a:avLst/>
          </a:prstGeom>
        </p:spPr>
      </p:pic>
      <p:pic>
        <p:nvPicPr>
          <p:cNvPr id="44" name="Picture 43"/>
          <p:cNvPicPr>
            <a:picLocks noChangeAspect="1"/>
          </p:cNvPicPr>
          <p:nvPr/>
        </p:nvPicPr>
        <p:blipFill>
          <a:blip r:embed="rId3"/>
          <a:stretch>
            <a:fillRect/>
          </a:stretch>
        </p:blipFill>
        <p:spPr>
          <a:xfrm>
            <a:off x="3200400" y="1803082"/>
            <a:ext cx="2743200" cy="1537335"/>
          </a:xfrm>
          <a:prstGeom prst="rect">
            <a:avLst/>
          </a:prstGeom>
        </p:spPr>
      </p:pic>
      <p:pic>
        <p:nvPicPr>
          <p:cNvPr id="45" name="Picture 44"/>
          <p:cNvPicPr>
            <a:picLocks noChangeAspect="1"/>
          </p:cNvPicPr>
          <p:nvPr/>
        </p:nvPicPr>
        <p:blipFill>
          <a:blip r:embed="rId3"/>
          <a:stretch>
            <a:fillRect/>
          </a:stretch>
        </p:blipFill>
        <p:spPr>
          <a:xfrm>
            <a:off x="3200400" y="1803082"/>
            <a:ext cx="2743200" cy="1537335"/>
          </a:xfrm>
          <a:prstGeom prst="rect">
            <a:avLst/>
          </a:prstGeom>
        </p:spPr>
      </p:pic>
      <p:pic>
        <p:nvPicPr>
          <p:cNvPr id="46" name="Picture 45"/>
          <p:cNvPicPr>
            <a:picLocks noChangeAspect="1"/>
          </p:cNvPicPr>
          <p:nvPr/>
        </p:nvPicPr>
        <p:blipFill>
          <a:blip r:embed="rId3"/>
          <a:stretch>
            <a:fillRect/>
          </a:stretch>
        </p:blipFill>
        <p:spPr>
          <a:xfrm>
            <a:off x="3200400" y="1803082"/>
            <a:ext cx="2743200" cy="1537335"/>
          </a:xfrm>
          <a:prstGeom prst="rect">
            <a:avLst/>
          </a:prstGeom>
        </p:spPr>
      </p:pic>
      <p:pic>
        <p:nvPicPr>
          <p:cNvPr id="47" name="Picture 46"/>
          <p:cNvPicPr>
            <a:picLocks noChangeAspect="1"/>
          </p:cNvPicPr>
          <p:nvPr/>
        </p:nvPicPr>
        <p:blipFill>
          <a:blip r:embed="rId3"/>
          <a:stretch>
            <a:fillRect/>
          </a:stretch>
        </p:blipFill>
        <p:spPr>
          <a:xfrm>
            <a:off x="3200400" y="1803082"/>
            <a:ext cx="2743200" cy="1537335"/>
          </a:xfrm>
          <a:prstGeom prst="rect">
            <a:avLst/>
          </a:prstGeom>
        </p:spPr>
      </p:pic>
      <p:pic>
        <p:nvPicPr>
          <p:cNvPr id="48" name="Picture 47"/>
          <p:cNvPicPr>
            <a:picLocks noChangeAspect="1"/>
          </p:cNvPicPr>
          <p:nvPr/>
        </p:nvPicPr>
        <p:blipFill>
          <a:blip r:embed="rId3"/>
          <a:stretch>
            <a:fillRect/>
          </a:stretch>
        </p:blipFill>
        <p:spPr>
          <a:xfrm>
            <a:off x="106886" y="73062"/>
            <a:ext cx="8956152" cy="5008526"/>
          </a:xfrm>
          <a:prstGeom prst="rect">
            <a:avLst/>
          </a:prstGeom>
        </p:spPr>
      </p:pic>
    </p:spTree>
    <p:extLst>
      <p:ext uri="{BB962C8B-B14F-4D97-AF65-F5344CB8AC3E}">
        <p14:creationId xmlns:p14="http://schemas.microsoft.com/office/powerpoint/2010/main" val="11152855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lgn="ctr">
              <a:spcBef>
                <a:spcPts val="0"/>
              </a:spcBef>
              <a:buNone/>
            </a:pPr>
            <a:r>
              <a:rPr lang="en" sz="4800" b="1" u="sng" dirty="0">
                <a:solidFill>
                  <a:srgbClr val="000000"/>
                </a:solidFill>
                <a:latin typeface="Amatic SC"/>
                <a:ea typeface="Amatic SC"/>
                <a:cs typeface="Amatic SC"/>
                <a:sym typeface="Amatic SC"/>
              </a:rPr>
              <a:t>Formative Assessment:  A Vital Part of CRWP Work</a:t>
            </a:r>
          </a:p>
        </p:txBody>
      </p:sp>
      <p:sp>
        <p:nvSpPr>
          <p:cNvPr id="133" name="Shape 133"/>
          <p:cNvSpPr txBox="1">
            <a:spLocks noGrp="1"/>
          </p:cNvSpPr>
          <p:nvPr>
            <p:ph type="body" idx="1"/>
          </p:nvPr>
        </p:nvSpPr>
        <p:spPr>
          <a:xfrm>
            <a:off x="11449" y="1261657"/>
            <a:ext cx="8520599" cy="3416400"/>
          </a:xfrm>
          <a:prstGeom prst="rect">
            <a:avLst/>
          </a:prstGeom>
        </p:spPr>
        <p:txBody>
          <a:bodyPr lIns="91425" tIns="91425" rIns="91425" bIns="91425" anchor="t" anchorCtr="0">
            <a:noAutofit/>
          </a:bodyPr>
          <a:lstStyle/>
          <a:p>
            <a:pPr rtl="0">
              <a:spcBef>
                <a:spcPts val="800"/>
              </a:spcBef>
              <a:spcAft>
                <a:spcPts val="0"/>
              </a:spcAft>
              <a:buNone/>
            </a:pPr>
            <a:r>
              <a:rPr lang="en" sz="3000" dirty="0">
                <a:solidFill>
                  <a:srgbClr val="000000"/>
                </a:solidFill>
                <a:latin typeface="Calibri"/>
                <a:ea typeface="Calibri"/>
                <a:cs typeface="Calibri"/>
                <a:sym typeface="Calibri"/>
              </a:rPr>
              <a:t> </a:t>
            </a:r>
            <a:r>
              <a:rPr lang="en" sz="3000" dirty="0" smtClean="0">
                <a:solidFill>
                  <a:srgbClr val="000000"/>
                </a:solidFill>
                <a:latin typeface="Calibri"/>
                <a:ea typeface="Calibri"/>
                <a:cs typeface="Calibri"/>
                <a:sym typeface="Calibri"/>
              </a:rPr>
              <a:t> Formative </a:t>
            </a:r>
            <a:r>
              <a:rPr lang="en" sz="3000" dirty="0">
                <a:solidFill>
                  <a:srgbClr val="000000"/>
                </a:solidFill>
                <a:latin typeface="Calibri"/>
                <a:ea typeface="Calibri"/>
                <a:cs typeface="Calibri"/>
                <a:sym typeface="Calibri"/>
              </a:rPr>
              <a:t>Assessment is</a:t>
            </a:r>
          </a:p>
          <a:p>
            <a:pPr marL="685800" lvl="0" indent="-457200" rtl="0">
              <a:spcBef>
                <a:spcPts val="800"/>
              </a:spcBef>
              <a:spcAft>
                <a:spcPts val="0"/>
              </a:spcAft>
              <a:buClr>
                <a:srgbClr val="000000"/>
              </a:buClr>
              <a:buSzPct val="100000"/>
              <a:buFont typeface="Arial" panose="020B0604020202020204" pitchFamily="34" charset="0"/>
              <a:buChar char="•"/>
            </a:pPr>
            <a:r>
              <a:rPr lang="en" sz="3000" dirty="0">
                <a:solidFill>
                  <a:srgbClr val="000000"/>
                </a:solidFill>
                <a:latin typeface="Calibri"/>
                <a:ea typeface="Calibri"/>
                <a:cs typeface="Calibri"/>
                <a:sym typeface="Calibri"/>
              </a:rPr>
              <a:t>Taking a quick dip</a:t>
            </a:r>
          </a:p>
          <a:p>
            <a:pPr marL="685800" lvl="0" indent="-457200" rtl="0">
              <a:spcBef>
                <a:spcPts val="800"/>
              </a:spcBef>
              <a:spcAft>
                <a:spcPts val="0"/>
              </a:spcAft>
              <a:buClr>
                <a:srgbClr val="000000"/>
              </a:buClr>
              <a:buSzPct val="100000"/>
              <a:buFont typeface="Arial" panose="020B0604020202020204" pitchFamily="34" charset="0"/>
              <a:buChar char="•"/>
            </a:pPr>
            <a:r>
              <a:rPr lang="en" sz="3000" dirty="0">
                <a:solidFill>
                  <a:srgbClr val="000000"/>
                </a:solidFill>
                <a:latin typeface="Calibri"/>
                <a:ea typeface="Calibri"/>
                <a:cs typeface="Calibri"/>
                <a:sym typeface="Calibri"/>
              </a:rPr>
              <a:t>Gathering data</a:t>
            </a:r>
          </a:p>
          <a:p>
            <a:pPr marL="685800" lvl="0" indent="-457200" rtl="0">
              <a:spcBef>
                <a:spcPts val="800"/>
              </a:spcBef>
              <a:spcAft>
                <a:spcPts val="0"/>
              </a:spcAft>
              <a:buClr>
                <a:srgbClr val="000000"/>
              </a:buClr>
              <a:buSzPct val="100000"/>
              <a:buFont typeface="Arial" panose="020B0604020202020204" pitchFamily="34" charset="0"/>
              <a:buChar char="•"/>
            </a:pPr>
            <a:r>
              <a:rPr lang="en" sz="3000" dirty="0">
                <a:solidFill>
                  <a:srgbClr val="000000"/>
                </a:solidFill>
                <a:latin typeface="Calibri"/>
                <a:ea typeface="Calibri"/>
                <a:cs typeface="Calibri"/>
                <a:sym typeface="Calibri"/>
              </a:rPr>
              <a:t>During the learning process</a:t>
            </a:r>
          </a:p>
          <a:p>
            <a:pPr marL="685800" lvl="0" indent="-457200" rtl="0">
              <a:spcBef>
                <a:spcPts val="800"/>
              </a:spcBef>
              <a:spcAft>
                <a:spcPts val="0"/>
              </a:spcAft>
              <a:buClr>
                <a:srgbClr val="000000"/>
              </a:buClr>
              <a:buSzPct val="100000"/>
              <a:buFont typeface="Arial" panose="020B0604020202020204" pitchFamily="34" charset="0"/>
              <a:buChar char="•"/>
            </a:pPr>
            <a:r>
              <a:rPr lang="en" sz="3000" dirty="0">
                <a:solidFill>
                  <a:srgbClr val="000000"/>
                </a:solidFill>
                <a:latin typeface="Calibri"/>
                <a:ea typeface="Calibri"/>
                <a:cs typeface="Calibri"/>
                <a:sym typeface="Calibri"/>
              </a:rPr>
              <a:t>Adjusting teaching and learning </a:t>
            </a:r>
          </a:p>
          <a:p>
            <a:pPr lvl="0" rtl="0">
              <a:spcBef>
                <a:spcPts val="800"/>
              </a:spcBef>
              <a:spcAft>
                <a:spcPts val="0"/>
              </a:spcAft>
              <a:buNone/>
            </a:pPr>
            <a:r>
              <a:rPr lang="en" sz="3000" dirty="0">
                <a:solidFill>
                  <a:srgbClr val="000000"/>
                </a:solidFill>
                <a:latin typeface="Calibri"/>
                <a:ea typeface="Calibri"/>
                <a:cs typeface="Calibri"/>
                <a:sym typeface="Calibri"/>
              </a:rPr>
              <a:t>   </a:t>
            </a:r>
          </a:p>
          <a:p>
            <a:pPr>
              <a:spcBef>
                <a:spcPts val="0"/>
              </a:spcBef>
              <a:buNone/>
            </a:pPr>
            <a:endParaRPr sz="3000" dirty="0"/>
          </a:p>
        </p:txBody>
      </p:sp>
      <p:pic>
        <p:nvPicPr>
          <p:cNvPr id="134" name="Shape 134"/>
          <p:cNvPicPr preferRelativeResize="0"/>
          <p:nvPr/>
        </p:nvPicPr>
        <p:blipFill>
          <a:blip r:embed="rId3">
            <a:alphaModFix/>
          </a:blip>
          <a:stretch>
            <a:fillRect/>
          </a:stretch>
        </p:blipFill>
        <p:spPr>
          <a:xfrm>
            <a:off x="5754175" y="1973900"/>
            <a:ext cx="3218999" cy="2419350"/>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8"/>
        <p:cNvGrpSpPr/>
        <p:nvPr/>
      </p:nvGrpSpPr>
      <p:grpSpPr>
        <a:xfrm>
          <a:off x="0" y="0"/>
          <a:ext cx="0" cy="0"/>
          <a:chOff x="0" y="0"/>
          <a:chExt cx="0" cy="0"/>
        </a:xfrm>
      </p:grpSpPr>
      <p:sp>
        <p:nvSpPr>
          <p:cNvPr id="139" name="Shape 139"/>
          <p:cNvSpPr txBox="1">
            <a:spLocks noGrp="1"/>
          </p:cNvSpPr>
          <p:nvPr>
            <p:ph type="title"/>
          </p:nvPr>
        </p:nvSpPr>
        <p:spPr>
          <a:xfrm>
            <a:off x="311700" y="294899"/>
            <a:ext cx="8520599" cy="572699"/>
          </a:xfrm>
          <a:prstGeom prst="rect">
            <a:avLst/>
          </a:prstGeom>
        </p:spPr>
        <p:txBody>
          <a:bodyPr lIns="91425" tIns="91425" rIns="91425" bIns="91425" anchor="t" anchorCtr="0">
            <a:noAutofit/>
          </a:bodyPr>
          <a:lstStyle/>
          <a:p>
            <a:pPr algn="ctr">
              <a:spcBef>
                <a:spcPts val="0"/>
              </a:spcBef>
              <a:buNone/>
            </a:pPr>
            <a:r>
              <a:rPr lang="en" sz="6000" b="1" dirty="0">
                <a:solidFill>
                  <a:srgbClr val="000000"/>
                </a:solidFill>
                <a:latin typeface="Amatic SC"/>
                <a:ea typeface="Amatic SC"/>
                <a:cs typeface="Amatic SC"/>
                <a:sym typeface="Amatic SC"/>
              </a:rPr>
              <a:t>Guiding Questions  </a:t>
            </a:r>
          </a:p>
        </p:txBody>
      </p:sp>
      <p:sp>
        <p:nvSpPr>
          <p:cNvPr id="140" name="Shape 140"/>
          <p:cNvSpPr txBox="1">
            <a:spLocks noGrp="1"/>
          </p:cNvSpPr>
          <p:nvPr>
            <p:ph type="body" idx="1"/>
          </p:nvPr>
        </p:nvSpPr>
        <p:spPr>
          <a:xfrm>
            <a:off x="311700" y="1228675"/>
            <a:ext cx="8520599" cy="3768599"/>
          </a:xfrm>
          <a:prstGeom prst="rect">
            <a:avLst/>
          </a:prstGeom>
        </p:spPr>
        <p:txBody>
          <a:bodyPr lIns="91425" tIns="91425" rIns="91425" bIns="91425" anchor="t" anchorCtr="0">
            <a:noAutofit/>
          </a:bodyPr>
          <a:lstStyle/>
          <a:p>
            <a:pPr rtl="0">
              <a:spcBef>
                <a:spcPts val="700"/>
              </a:spcBef>
              <a:spcAft>
                <a:spcPts val="0"/>
              </a:spcAft>
              <a:buNone/>
            </a:pPr>
            <a:r>
              <a:rPr lang="en" sz="3000">
                <a:solidFill>
                  <a:srgbClr val="000000"/>
                </a:solidFill>
                <a:latin typeface="Arial"/>
                <a:ea typeface="Arial"/>
                <a:cs typeface="Arial"/>
                <a:sym typeface="Arial"/>
              </a:rPr>
              <a:t>•</a:t>
            </a:r>
            <a:r>
              <a:rPr lang="en" sz="3000">
                <a:solidFill>
                  <a:srgbClr val="000000"/>
                </a:solidFill>
                <a:latin typeface="Calibri"/>
                <a:ea typeface="Calibri"/>
                <a:cs typeface="Calibri"/>
                <a:sym typeface="Calibri"/>
              </a:rPr>
              <a:t>What is our purpose?</a:t>
            </a:r>
          </a:p>
          <a:p>
            <a:pPr rtl="0">
              <a:spcBef>
                <a:spcPts val="700"/>
              </a:spcBef>
              <a:spcAft>
                <a:spcPts val="0"/>
              </a:spcAft>
              <a:buNone/>
            </a:pPr>
            <a:r>
              <a:rPr lang="en" sz="3000">
                <a:solidFill>
                  <a:srgbClr val="000000"/>
                </a:solidFill>
                <a:latin typeface="Arial"/>
                <a:ea typeface="Arial"/>
                <a:cs typeface="Arial"/>
                <a:sym typeface="Arial"/>
              </a:rPr>
              <a:t>•</a:t>
            </a:r>
            <a:r>
              <a:rPr lang="en" sz="3000">
                <a:solidFill>
                  <a:srgbClr val="000000"/>
                </a:solidFill>
                <a:latin typeface="Calibri"/>
                <a:ea typeface="Calibri"/>
                <a:cs typeface="Calibri"/>
                <a:sym typeface="Calibri"/>
              </a:rPr>
              <a:t>What do we want to see?</a:t>
            </a:r>
          </a:p>
          <a:p>
            <a:pPr rtl="0">
              <a:spcBef>
                <a:spcPts val="700"/>
              </a:spcBef>
              <a:spcAft>
                <a:spcPts val="0"/>
              </a:spcAft>
              <a:buNone/>
            </a:pPr>
            <a:r>
              <a:rPr lang="en" sz="3000">
                <a:solidFill>
                  <a:srgbClr val="000000"/>
                </a:solidFill>
                <a:latin typeface="Arial"/>
                <a:ea typeface="Arial"/>
                <a:cs typeface="Arial"/>
                <a:sym typeface="Arial"/>
              </a:rPr>
              <a:t>•</a:t>
            </a:r>
            <a:r>
              <a:rPr lang="en" sz="3000">
                <a:solidFill>
                  <a:srgbClr val="000000"/>
                </a:solidFill>
                <a:latin typeface="Calibri"/>
                <a:ea typeface="Calibri"/>
                <a:cs typeface="Calibri"/>
                <a:sym typeface="Calibri"/>
              </a:rPr>
              <a:t>What have we taught?</a:t>
            </a:r>
          </a:p>
          <a:p>
            <a:pPr rtl="0">
              <a:spcBef>
                <a:spcPts val="700"/>
              </a:spcBef>
              <a:spcAft>
                <a:spcPts val="0"/>
              </a:spcAft>
              <a:buNone/>
            </a:pPr>
            <a:r>
              <a:rPr lang="en" sz="3000">
                <a:solidFill>
                  <a:srgbClr val="000000"/>
                </a:solidFill>
                <a:latin typeface="Arial"/>
                <a:ea typeface="Arial"/>
                <a:cs typeface="Arial"/>
                <a:sym typeface="Arial"/>
              </a:rPr>
              <a:t>•</a:t>
            </a:r>
            <a:r>
              <a:rPr lang="en" sz="3000">
                <a:solidFill>
                  <a:srgbClr val="000000"/>
                </a:solidFill>
                <a:latin typeface="Calibri"/>
                <a:ea typeface="Calibri"/>
                <a:cs typeface="Calibri"/>
                <a:sym typeface="Calibri"/>
              </a:rPr>
              <a:t>What adjustments can we make?</a:t>
            </a:r>
          </a:p>
          <a:p>
            <a:pPr rtl="0">
              <a:spcBef>
                <a:spcPts val="700"/>
              </a:spcBef>
              <a:spcAft>
                <a:spcPts val="0"/>
              </a:spcAft>
              <a:buNone/>
            </a:pPr>
            <a:r>
              <a:rPr lang="en" sz="3000">
                <a:solidFill>
                  <a:srgbClr val="000000"/>
                </a:solidFill>
                <a:latin typeface="Arial"/>
                <a:ea typeface="Arial"/>
                <a:cs typeface="Arial"/>
                <a:sym typeface="Arial"/>
              </a:rPr>
              <a:t>•</a:t>
            </a:r>
            <a:r>
              <a:rPr lang="en" sz="3000">
                <a:solidFill>
                  <a:srgbClr val="000000"/>
                </a:solidFill>
                <a:latin typeface="Calibri"/>
                <a:ea typeface="Calibri"/>
                <a:cs typeface="Calibri"/>
                <a:sym typeface="Calibri"/>
              </a:rPr>
              <a:t>How much time do we have?</a:t>
            </a:r>
          </a:p>
          <a:p>
            <a:pPr>
              <a:spcBef>
                <a:spcPts val="0"/>
              </a:spcBef>
              <a:buNone/>
            </a:pPr>
            <a:endParaRP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Shape 145"/>
          <p:cNvSpPr txBox="1">
            <a:spLocks noGrp="1"/>
          </p:cNvSpPr>
          <p:nvPr>
            <p:ph type="title"/>
          </p:nvPr>
        </p:nvSpPr>
        <p:spPr>
          <a:xfrm>
            <a:off x="311700" y="292850"/>
            <a:ext cx="8520599" cy="1303199"/>
          </a:xfrm>
          <a:prstGeom prst="rect">
            <a:avLst/>
          </a:prstGeom>
        </p:spPr>
        <p:txBody>
          <a:bodyPr lIns="91425" tIns="91425" rIns="91425" bIns="91425" anchor="t" anchorCtr="0">
            <a:noAutofit/>
          </a:bodyPr>
          <a:lstStyle/>
          <a:p>
            <a:pPr algn="ctr">
              <a:spcBef>
                <a:spcPts val="0"/>
              </a:spcBef>
              <a:buNone/>
            </a:pPr>
            <a:r>
              <a:rPr lang="en" sz="4800" b="1">
                <a:latin typeface="Amatic SC"/>
                <a:ea typeface="Amatic SC"/>
                <a:cs typeface="Amatic SC"/>
                <a:sym typeface="Amatic SC"/>
              </a:rPr>
              <a:t>Looking at student work:  Making Informal Arguments/Reality T.V.</a:t>
            </a:r>
          </a:p>
        </p:txBody>
      </p:sp>
      <p:sp>
        <p:nvSpPr>
          <p:cNvPr id="146" name="Shape 146"/>
          <p:cNvSpPr txBox="1">
            <a:spLocks noGrp="1"/>
          </p:cNvSpPr>
          <p:nvPr>
            <p:ph type="body" idx="1"/>
          </p:nvPr>
        </p:nvSpPr>
        <p:spPr>
          <a:xfrm>
            <a:off x="311700" y="1741150"/>
            <a:ext cx="8520599" cy="2827800"/>
          </a:xfrm>
          <a:prstGeom prst="rect">
            <a:avLst/>
          </a:prstGeom>
        </p:spPr>
        <p:txBody>
          <a:bodyPr lIns="91425" tIns="91425" rIns="91425" bIns="91425" anchor="t" anchorCtr="0">
            <a:noAutofit/>
          </a:bodyPr>
          <a:lstStyle/>
          <a:p>
            <a:pPr rtl="0">
              <a:spcBef>
                <a:spcPts val="0"/>
              </a:spcBef>
              <a:buNone/>
            </a:pPr>
            <a:endParaRPr/>
          </a:p>
          <a:p>
            <a:pPr rtl="0">
              <a:spcBef>
                <a:spcPts val="0"/>
              </a:spcBef>
              <a:buNone/>
            </a:pPr>
            <a:r>
              <a:rPr lang="en">
                <a:solidFill>
                  <a:srgbClr val="000000"/>
                </a:solidFill>
              </a:rPr>
              <a:t>Reminder:  The goal of this mini unit is to support students as they gather information from text, consider multiple angles on a topic, develop a nuanced claim and write a complete draft.</a:t>
            </a:r>
          </a:p>
          <a:p>
            <a:pPr>
              <a:spcBef>
                <a:spcPts val="0"/>
              </a:spcBef>
              <a:buNone/>
            </a:pPr>
            <a:r>
              <a:rPr lang="en">
                <a:solidFill>
                  <a:srgbClr val="000000"/>
                </a:solidFill>
              </a:rPr>
              <a:t>Foundational Skills:  explore an issue to make a claim, identify evidence and integrate sources.</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Shape 151"/>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lgn="ctr">
              <a:spcBef>
                <a:spcPts val="0"/>
              </a:spcBef>
              <a:buNone/>
            </a:pPr>
            <a:r>
              <a:rPr lang="en" sz="4800" b="1">
                <a:latin typeface="Amatic SC"/>
                <a:ea typeface="Amatic SC"/>
                <a:cs typeface="Amatic SC"/>
                <a:sym typeface="Amatic SC"/>
              </a:rPr>
              <a:t>Work with a Partner </a:t>
            </a:r>
          </a:p>
        </p:txBody>
      </p:sp>
      <p:sp>
        <p:nvSpPr>
          <p:cNvPr id="152" name="Shape 152"/>
          <p:cNvSpPr txBox="1">
            <a:spLocks noGrp="1"/>
          </p:cNvSpPr>
          <p:nvPr>
            <p:ph type="body" idx="1"/>
          </p:nvPr>
        </p:nvSpPr>
        <p:spPr>
          <a:xfrm>
            <a:off x="311700" y="1228675"/>
            <a:ext cx="8520599" cy="3716699"/>
          </a:xfrm>
          <a:prstGeom prst="rect">
            <a:avLst/>
          </a:prstGeom>
        </p:spPr>
        <p:txBody>
          <a:bodyPr lIns="91425" tIns="91425" rIns="91425" bIns="91425" anchor="t" anchorCtr="0">
            <a:noAutofit/>
          </a:bodyPr>
          <a:lstStyle/>
          <a:p>
            <a:pPr algn="ctr" rtl="0">
              <a:spcBef>
                <a:spcPts val="0"/>
              </a:spcBef>
              <a:spcAft>
                <a:spcPts val="0"/>
              </a:spcAft>
              <a:buNone/>
            </a:pPr>
            <a:r>
              <a:rPr lang="en" sz="1400">
                <a:solidFill>
                  <a:srgbClr val="000000"/>
                </a:solidFill>
                <a:latin typeface="Times New Roman"/>
                <a:ea typeface="Times New Roman"/>
                <a:cs typeface="Times New Roman"/>
                <a:sym typeface="Times New Roman"/>
              </a:rPr>
              <a:t> </a:t>
            </a:r>
          </a:p>
          <a:p>
            <a:pPr marL="457200" lvl="0" indent="-228600" rtl="0">
              <a:spcBef>
                <a:spcPts val="0"/>
              </a:spcBef>
              <a:spcAft>
                <a:spcPts val="0"/>
              </a:spcAft>
              <a:buClr>
                <a:srgbClr val="000000"/>
              </a:buClr>
              <a:buSzPct val="46666"/>
              <a:buFont typeface="Times New Roman"/>
            </a:pPr>
            <a:r>
              <a:rPr lang="en" sz="3000">
                <a:solidFill>
                  <a:srgbClr val="000000"/>
                </a:solidFill>
                <a:latin typeface="Times New Roman"/>
                <a:ea typeface="Times New Roman"/>
                <a:cs typeface="Times New Roman"/>
                <a:sym typeface="Times New Roman"/>
              </a:rPr>
              <a:t>Read the same student sample</a:t>
            </a:r>
          </a:p>
          <a:p>
            <a:pPr marL="457200" lvl="0" indent="-228600" rtl="0">
              <a:spcBef>
                <a:spcPts val="0"/>
              </a:spcBef>
              <a:spcAft>
                <a:spcPts val="0"/>
              </a:spcAft>
              <a:buClr>
                <a:srgbClr val="000000"/>
              </a:buClr>
              <a:buSzPct val="46666"/>
              <a:buFont typeface="Times New Roman"/>
            </a:pPr>
            <a:r>
              <a:rPr lang="en" sz="3000">
                <a:solidFill>
                  <a:srgbClr val="000000"/>
                </a:solidFill>
                <a:latin typeface="Times New Roman"/>
                <a:ea typeface="Times New Roman"/>
                <a:cs typeface="Times New Roman"/>
                <a:sym typeface="Times New Roman"/>
              </a:rPr>
              <a:t>Discuss what you notice</a:t>
            </a:r>
          </a:p>
          <a:p>
            <a:pPr marL="457200" lvl="0" indent="-228600" rtl="0">
              <a:spcBef>
                <a:spcPts val="0"/>
              </a:spcBef>
              <a:spcAft>
                <a:spcPts val="0"/>
              </a:spcAft>
              <a:buClr>
                <a:srgbClr val="000000"/>
              </a:buClr>
              <a:buSzPct val="46666"/>
              <a:buFont typeface="Times New Roman"/>
            </a:pPr>
            <a:r>
              <a:rPr lang="en" sz="3000">
                <a:solidFill>
                  <a:srgbClr val="000000"/>
                </a:solidFill>
                <a:latin typeface="Times New Roman"/>
                <a:ea typeface="Times New Roman"/>
                <a:cs typeface="Times New Roman"/>
                <a:sym typeface="Times New Roman"/>
              </a:rPr>
              <a:t>Make notes </a:t>
            </a:r>
          </a:p>
          <a:p>
            <a:pPr marL="457200" lvl="0" indent="-228600" rtl="0">
              <a:spcBef>
                <a:spcPts val="0"/>
              </a:spcBef>
              <a:spcAft>
                <a:spcPts val="0"/>
              </a:spcAft>
              <a:buClr>
                <a:srgbClr val="000000"/>
              </a:buClr>
              <a:buSzPct val="46666"/>
              <a:buFont typeface="Times New Roman"/>
            </a:pPr>
            <a:r>
              <a:rPr lang="en" sz="3000">
                <a:solidFill>
                  <a:srgbClr val="000000"/>
                </a:solidFill>
                <a:latin typeface="Times New Roman"/>
                <a:ea typeface="Times New Roman"/>
                <a:cs typeface="Times New Roman"/>
                <a:sym typeface="Times New Roman"/>
              </a:rPr>
              <a:t>Chart possible ways to reteach   </a:t>
            </a:r>
            <a:r>
              <a:rPr lang="en" sz="1400">
                <a:solidFill>
                  <a:srgbClr val="000000"/>
                </a:solidFill>
                <a:latin typeface="Times New Roman"/>
                <a:ea typeface="Times New Roman"/>
                <a:cs typeface="Times New Roman"/>
                <a:sym typeface="Times New Roman"/>
              </a:rPr>
              <a:t>  </a:t>
            </a:r>
          </a:p>
          <a:p>
            <a:pPr algn="ctr" rtl="0">
              <a:spcBef>
                <a:spcPts val="0"/>
              </a:spcBef>
              <a:spcAft>
                <a:spcPts val="0"/>
              </a:spcAft>
              <a:buNone/>
            </a:pPr>
            <a:endParaRPr sz="1200">
              <a:solidFill>
                <a:srgbClr val="000000"/>
              </a:solidFill>
              <a:latin typeface="Times New Roman"/>
              <a:ea typeface="Times New Roman"/>
              <a:cs typeface="Times New Roman"/>
              <a:sym typeface="Times New Roman"/>
            </a:endParaRPr>
          </a:p>
          <a:p>
            <a:pPr rtl="0">
              <a:spcBef>
                <a:spcPts val="0"/>
              </a:spcBef>
              <a:spcAft>
                <a:spcPts val="0"/>
              </a:spcAft>
              <a:buNone/>
            </a:pPr>
            <a:r>
              <a:rPr lang="en" sz="1400">
                <a:solidFill>
                  <a:srgbClr val="000000"/>
                </a:solidFill>
                <a:latin typeface="Times New Roman"/>
                <a:ea typeface="Times New Roman"/>
                <a:cs typeface="Times New Roman"/>
                <a:sym typeface="Times New Roman"/>
              </a:rPr>
              <a:t> </a:t>
            </a:r>
          </a:p>
          <a:p>
            <a:pPr rtl="0">
              <a:spcBef>
                <a:spcPts val="0"/>
              </a:spcBef>
              <a:spcAft>
                <a:spcPts val="0"/>
              </a:spcAft>
              <a:buNone/>
            </a:pPr>
            <a:r>
              <a:rPr lang="en" sz="1400">
                <a:solidFill>
                  <a:srgbClr val="000000"/>
                </a:solidFill>
                <a:latin typeface="Times New Roman"/>
                <a:ea typeface="Times New Roman"/>
                <a:cs typeface="Times New Roman"/>
                <a:sym typeface="Times New Roman"/>
              </a:rPr>
              <a:t> </a:t>
            </a:r>
          </a:p>
          <a:p>
            <a:pPr rtl="0">
              <a:spcBef>
                <a:spcPts val="0"/>
              </a:spcBef>
              <a:spcAft>
                <a:spcPts val="0"/>
              </a:spcAft>
              <a:buNone/>
            </a:pPr>
            <a:r>
              <a:rPr lang="en" sz="1400">
                <a:solidFill>
                  <a:srgbClr val="000000"/>
                </a:solidFill>
                <a:latin typeface="Times New Roman"/>
                <a:ea typeface="Times New Roman"/>
                <a:cs typeface="Times New Roman"/>
                <a:sym typeface="Times New Roman"/>
              </a:rPr>
              <a:t> </a:t>
            </a:r>
          </a:p>
          <a:p>
            <a:pPr rtl="0">
              <a:spcBef>
                <a:spcPts val="0"/>
              </a:spcBef>
              <a:spcAft>
                <a:spcPts val="0"/>
              </a:spcAft>
              <a:buNone/>
            </a:pPr>
            <a:r>
              <a:rPr lang="en" sz="1400">
                <a:solidFill>
                  <a:srgbClr val="000000"/>
                </a:solidFill>
                <a:latin typeface="Times New Roman"/>
                <a:ea typeface="Times New Roman"/>
                <a:cs typeface="Times New Roman"/>
                <a:sym typeface="Times New Roman"/>
              </a:rPr>
              <a:t> </a:t>
            </a:r>
          </a:p>
          <a:p>
            <a:pPr rtl="0">
              <a:spcBef>
                <a:spcPts val="0"/>
              </a:spcBef>
              <a:spcAft>
                <a:spcPts val="0"/>
              </a:spcAft>
              <a:buNone/>
            </a:pPr>
            <a:r>
              <a:rPr lang="en" sz="1400">
                <a:solidFill>
                  <a:srgbClr val="000000"/>
                </a:solidFill>
                <a:latin typeface="Times New Roman"/>
                <a:ea typeface="Times New Roman"/>
                <a:cs typeface="Times New Roman"/>
                <a:sym typeface="Times New Roman"/>
              </a:rPr>
              <a:t> </a:t>
            </a:r>
          </a:p>
          <a:p>
            <a:pPr rtl="0">
              <a:spcBef>
                <a:spcPts val="0"/>
              </a:spcBef>
              <a:spcAft>
                <a:spcPts val="0"/>
              </a:spcAft>
              <a:buNone/>
            </a:pPr>
            <a:r>
              <a:rPr lang="en" sz="1400">
                <a:solidFill>
                  <a:srgbClr val="000000"/>
                </a:solidFill>
                <a:latin typeface="Times New Roman"/>
                <a:ea typeface="Times New Roman"/>
                <a:cs typeface="Times New Roman"/>
                <a:sym typeface="Times New Roman"/>
              </a:rPr>
              <a:t> </a:t>
            </a:r>
          </a:p>
          <a:p>
            <a:pPr rtl="0">
              <a:spcBef>
                <a:spcPts val="0"/>
              </a:spcBef>
              <a:spcAft>
                <a:spcPts val="0"/>
              </a:spcAft>
              <a:buNone/>
            </a:pPr>
            <a:r>
              <a:rPr lang="en" sz="1400">
                <a:solidFill>
                  <a:srgbClr val="000000"/>
                </a:solidFill>
                <a:latin typeface="Times New Roman"/>
                <a:ea typeface="Times New Roman"/>
                <a:cs typeface="Times New Roman"/>
                <a:sym typeface="Times New Roman"/>
              </a:rPr>
              <a:t> </a:t>
            </a:r>
          </a:p>
          <a:p>
            <a:pPr rtl="0">
              <a:spcBef>
                <a:spcPts val="0"/>
              </a:spcBef>
              <a:spcAft>
                <a:spcPts val="0"/>
              </a:spcAft>
              <a:buNone/>
            </a:pPr>
            <a:r>
              <a:rPr lang="en" sz="1400">
                <a:solidFill>
                  <a:srgbClr val="000000"/>
                </a:solidFill>
                <a:latin typeface="Times New Roman"/>
                <a:ea typeface="Times New Roman"/>
                <a:cs typeface="Times New Roman"/>
                <a:sym typeface="Times New Roman"/>
              </a:rPr>
              <a:t> </a:t>
            </a:r>
          </a:p>
          <a:p>
            <a:pPr rtl="0">
              <a:spcBef>
                <a:spcPts val="0"/>
              </a:spcBef>
              <a:spcAft>
                <a:spcPts val="0"/>
              </a:spcAft>
              <a:buNone/>
            </a:pPr>
            <a:r>
              <a:rPr lang="en" sz="1400">
                <a:solidFill>
                  <a:srgbClr val="000000"/>
                </a:solidFill>
                <a:latin typeface="Times New Roman"/>
                <a:ea typeface="Times New Roman"/>
                <a:cs typeface="Times New Roman"/>
                <a:sym typeface="Times New Roman"/>
              </a:rPr>
              <a:t> </a:t>
            </a:r>
          </a:p>
          <a:p>
            <a:pPr rtl="0">
              <a:spcBef>
                <a:spcPts val="0"/>
              </a:spcBef>
              <a:spcAft>
                <a:spcPts val="0"/>
              </a:spcAft>
              <a:buNone/>
            </a:pPr>
            <a:r>
              <a:rPr lang="en" sz="1400">
                <a:solidFill>
                  <a:srgbClr val="000000"/>
                </a:solidFill>
                <a:latin typeface="Times New Roman"/>
                <a:ea typeface="Times New Roman"/>
                <a:cs typeface="Times New Roman"/>
                <a:sym typeface="Times New Roman"/>
              </a:rPr>
              <a:t> </a:t>
            </a:r>
          </a:p>
          <a:p>
            <a:pPr rtl="0">
              <a:spcBef>
                <a:spcPts val="0"/>
              </a:spcBef>
              <a:spcAft>
                <a:spcPts val="0"/>
              </a:spcAft>
              <a:buNone/>
            </a:pPr>
            <a:r>
              <a:rPr lang="en" sz="1400">
                <a:solidFill>
                  <a:srgbClr val="000000"/>
                </a:solidFill>
                <a:latin typeface="Times New Roman"/>
                <a:ea typeface="Times New Roman"/>
                <a:cs typeface="Times New Roman"/>
                <a:sym typeface="Times New Roman"/>
              </a:rPr>
              <a:t> </a:t>
            </a:r>
          </a:p>
          <a:p>
            <a:pPr rtl="0">
              <a:spcBef>
                <a:spcPts val="0"/>
              </a:spcBef>
              <a:spcAft>
                <a:spcPts val="0"/>
              </a:spcAft>
              <a:buNone/>
            </a:pPr>
            <a:r>
              <a:rPr lang="en" sz="1400">
                <a:solidFill>
                  <a:srgbClr val="000000"/>
                </a:solidFill>
                <a:latin typeface="Times New Roman"/>
                <a:ea typeface="Times New Roman"/>
                <a:cs typeface="Times New Roman"/>
                <a:sym typeface="Times New Roman"/>
              </a:rPr>
              <a:t> </a:t>
            </a:r>
          </a:p>
          <a:p>
            <a:pPr rtl="0">
              <a:spcBef>
                <a:spcPts val="0"/>
              </a:spcBef>
              <a:spcAft>
                <a:spcPts val="0"/>
              </a:spcAft>
              <a:buNone/>
            </a:pPr>
            <a:r>
              <a:rPr lang="en" sz="1400">
                <a:solidFill>
                  <a:srgbClr val="000000"/>
                </a:solidFill>
                <a:latin typeface="Times New Roman"/>
                <a:ea typeface="Times New Roman"/>
                <a:cs typeface="Times New Roman"/>
                <a:sym typeface="Times New Roman"/>
              </a:rPr>
              <a:t> </a:t>
            </a:r>
          </a:p>
          <a:p>
            <a:pPr rtl="0">
              <a:spcBef>
                <a:spcPts val="0"/>
              </a:spcBef>
              <a:spcAft>
                <a:spcPts val="0"/>
              </a:spcAft>
              <a:buNone/>
            </a:pPr>
            <a:r>
              <a:rPr lang="en" sz="1400">
                <a:solidFill>
                  <a:srgbClr val="000000"/>
                </a:solidFill>
                <a:latin typeface="Times New Roman"/>
                <a:ea typeface="Times New Roman"/>
                <a:cs typeface="Times New Roman"/>
                <a:sym typeface="Times New Roman"/>
              </a:rPr>
              <a:t> </a:t>
            </a:r>
          </a:p>
          <a:p>
            <a:pPr rtl="0">
              <a:spcBef>
                <a:spcPts val="0"/>
              </a:spcBef>
              <a:spcAft>
                <a:spcPts val="0"/>
              </a:spcAft>
              <a:buNone/>
            </a:pPr>
            <a:r>
              <a:rPr lang="en" sz="1400">
                <a:solidFill>
                  <a:srgbClr val="000000"/>
                </a:solidFill>
                <a:latin typeface="Times New Roman"/>
                <a:ea typeface="Times New Roman"/>
                <a:cs typeface="Times New Roman"/>
                <a:sym typeface="Times New Roman"/>
              </a:rPr>
              <a:t> </a:t>
            </a:r>
          </a:p>
          <a:p>
            <a:pPr>
              <a:spcBef>
                <a:spcPts val="0"/>
              </a:spcBef>
              <a:buNone/>
            </a:pPr>
            <a:endParaRP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Shape 157"/>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lgn="ctr">
              <a:spcBef>
                <a:spcPts val="0"/>
              </a:spcBef>
              <a:buNone/>
            </a:pPr>
            <a:r>
              <a:rPr lang="en"/>
              <a:t>A Notecatcher</a:t>
            </a:r>
          </a:p>
        </p:txBody>
      </p:sp>
      <p:sp>
        <p:nvSpPr>
          <p:cNvPr id="158" name="Shape 158"/>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a:spcBef>
                <a:spcPts val="0"/>
              </a:spcBef>
              <a:buNone/>
            </a:pPr>
            <a:endParaRPr/>
          </a:p>
        </p:txBody>
      </p:sp>
      <p:pic>
        <p:nvPicPr>
          <p:cNvPr id="159" name="Shape 159"/>
          <p:cNvPicPr preferRelativeResize="0"/>
          <p:nvPr/>
        </p:nvPicPr>
        <p:blipFill>
          <a:blip r:embed="rId3">
            <a:alphaModFix/>
          </a:blip>
          <a:stretch>
            <a:fillRect/>
          </a:stretch>
        </p:blipFill>
        <p:spPr>
          <a:xfrm>
            <a:off x="945565" y="0"/>
            <a:ext cx="7252870" cy="5143500"/>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title"/>
          </p:nvPr>
        </p:nvSpPr>
        <p:spPr>
          <a:xfrm>
            <a:off x="311700" y="250475"/>
            <a:ext cx="8520599" cy="572699"/>
          </a:xfrm>
          <a:prstGeom prst="rect">
            <a:avLst/>
          </a:prstGeom>
        </p:spPr>
        <p:txBody>
          <a:bodyPr lIns="91425" tIns="91425" rIns="91425" bIns="91425" anchor="t" anchorCtr="0">
            <a:noAutofit/>
          </a:bodyPr>
          <a:lstStyle/>
          <a:p>
            <a:pPr algn="ctr">
              <a:spcBef>
                <a:spcPts val="0"/>
              </a:spcBef>
              <a:buNone/>
            </a:pPr>
            <a:r>
              <a:rPr lang="en" sz="4800" b="1">
                <a:latin typeface="Amatic SC"/>
                <a:ea typeface="Amatic SC"/>
                <a:cs typeface="Amatic SC"/>
                <a:sym typeface="Amatic SC"/>
              </a:rPr>
              <a:t>Sharing our findings</a:t>
            </a:r>
          </a:p>
        </p:txBody>
      </p:sp>
      <p:sp>
        <p:nvSpPr>
          <p:cNvPr id="165" name="Shape 165"/>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a:spcBef>
                <a:spcPts val="0"/>
              </a:spcBef>
              <a:buNone/>
            </a:pPr>
            <a:endParaRPr/>
          </a:p>
        </p:txBody>
      </p:sp>
      <p:sp>
        <p:nvSpPr>
          <p:cNvPr id="166" name="Shape 166"/>
          <p:cNvSpPr/>
          <p:nvPr/>
        </p:nvSpPr>
        <p:spPr>
          <a:xfrm>
            <a:off x="869925" y="1160425"/>
            <a:ext cx="6875280" cy="3485376"/>
          </a:xfrm>
          <a:prstGeom prst="cloud">
            <a:avLst/>
          </a:prstGeom>
          <a:solidFill>
            <a:schemeClr val="lt2"/>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167" name="Shape 167"/>
          <p:cNvSpPr txBox="1"/>
          <p:nvPr/>
        </p:nvSpPr>
        <p:spPr>
          <a:xfrm>
            <a:off x="1865450" y="1730775"/>
            <a:ext cx="4479899" cy="2333400"/>
          </a:xfrm>
          <a:prstGeom prst="rect">
            <a:avLst/>
          </a:prstGeom>
          <a:noFill/>
          <a:ln>
            <a:noFill/>
          </a:ln>
        </p:spPr>
        <p:txBody>
          <a:bodyPr lIns="91425" tIns="91425" rIns="91425" bIns="91425" anchor="t" anchorCtr="0">
            <a:noAutofit/>
          </a:bodyPr>
          <a:lstStyle/>
          <a:p>
            <a:pPr algn="ctr">
              <a:spcBef>
                <a:spcPts val="0"/>
              </a:spcBef>
              <a:buNone/>
            </a:pPr>
            <a:r>
              <a:rPr lang="en" sz="3600">
                <a:latin typeface="Consolas"/>
                <a:ea typeface="Consolas"/>
                <a:cs typeface="Consolas"/>
                <a:sym typeface="Consolas"/>
              </a:rPr>
              <a:t>Let’s do a quick share around the room as we chart our findings.</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title"/>
          </p:nvPr>
        </p:nvSpPr>
        <p:spPr>
          <a:xfrm>
            <a:off x="311700" y="281600"/>
            <a:ext cx="8520599" cy="572699"/>
          </a:xfrm>
          <a:prstGeom prst="rect">
            <a:avLst/>
          </a:prstGeom>
        </p:spPr>
        <p:txBody>
          <a:bodyPr lIns="91425" tIns="91425" rIns="91425" bIns="91425" anchor="t" anchorCtr="0">
            <a:noAutofit/>
          </a:bodyPr>
          <a:lstStyle/>
          <a:p>
            <a:pPr algn="ctr">
              <a:spcBef>
                <a:spcPts val="0"/>
              </a:spcBef>
              <a:buNone/>
            </a:pPr>
            <a:r>
              <a:rPr lang="en" sz="4800" b="1">
                <a:latin typeface="Amatic SC"/>
                <a:ea typeface="Amatic SC"/>
                <a:cs typeface="Amatic SC"/>
                <a:sym typeface="Amatic SC"/>
              </a:rPr>
              <a:t>What our findings tell us</a:t>
            </a:r>
          </a:p>
        </p:txBody>
      </p:sp>
      <p:sp>
        <p:nvSpPr>
          <p:cNvPr id="173" name="Shape 173"/>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a:spcBef>
                <a:spcPts val="0"/>
              </a:spcBef>
              <a:buNone/>
            </a:pPr>
            <a:endParaRPr/>
          </a:p>
        </p:txBody>
      </p:sp>
      <p:graphicFrame>
        <p:nvGraphicFramePr>
          <p:cNvPr id="174" name="Shape 174"/>
          <p:cNvGraphicFramePr/>
          <p:nvPr/>
        </p:nvGraphicFramePr>
        <p:xfrm>
          <a:off x="952500" y="1238250"/>
          <a:ext cx="7239000" cy="2773470"/>
        </p:xfrm>
        <a:graphic>
          <a:graphicData uri="http://schemas.openxmlformats.org/drawingml/2006/table">
            <a:tbl>
              <a:tblPr>
                <a:noFill/>
                <a:tableStyleId>{70C067B2-6E4A-4EE7-9F62-C1D2C459C3A4}</a:tableStyleId>
              </a:tblPr>
              <a:tblGrid>
                <a:gridCol w="2413000">
                  <a:extLst>
                    <a:ext uri="{9D8B030D-6E8A-4147-A177-3AD203B41FA5}">
                      <a16:colId xmlns:a16="http://schemas.microsoft.com/office/drawing/2014/main" xmlns="" val="20000"/>
                    </a:ext>
                  </a:extLst>
                </a:gridCol>
                <a:gridCol w="2413000">
                  <a:extLst>
                    <a:ext uri="{9D8B030D-6E8A-4147-A177-3AD203B41FA5}">
                      <a16:colId xmlns:a16="http://schemas.microsoft.com/office/drawing/2014/main" xmlns="" val="20001"/>
                    </a:ext>
                  </a:extLst>
                </a:gridCol>
                <a:gridCol w="2413000">
                  <a:extLst>
                    <a:ext uri="{9D8B030D-6E8A-4147-A177-3AD203B41FA5}">
                      <a16:colId xmlns:a16="http://schemas.microsoft.com/office/drawing/2014/main" xmlns="" val="20002"/>
                    </a:ext>
                  </a:extLst>
                </a:gridCol>
              </a:tblGrid>
              <a:tr h="381000">
                <a:tc>
                  <a:txBody>
                    <a:bodyPr/>
                    <a:lstStyle/>
                    <a:p>
                      <a:pPr algn="ctr">
                        <a:spcBef>
                          <a:spcPts val="0"/>
                        </a:spcBef>
                        <a:buNone/>
                      </a:pPr>
                      <a:r>
                        <a:rPr lang="en"/>
                        <a:t>Evidence </a:t>
                      </a:r>
                      <a:r>
                        <a:rPr lang="en" b="1" i="1" u="sng"/>
                        <a:t>of</a:t>
                      </a:r>
                      <a:r>
                        <a:rPr lang="en"/>
                        <a:t> Teaching</a:t>
                      </a:r>
                    </a:p>
                  </a:txBody>
                  <a:tcPr marL="91425" marR="91425" marT="91425" marB="91425"/>
                </a:tc>
                <a:tc>
                  <a:txBody>
                    <a:bodyPr/>
                    <a:lstStyle/>
                    <a:p>
                      <a:pPr algn="ctr">
                        <a:spcBef>
                          <a:spcPts val="0"/>
                        </a:spcBef>
                        <a:buNone/>
                      </a:pPr>
                      <a:r>
                        <a:rPr lang="en"/>
                        <a:t>Evidence </a:t>
                      </a:r>
                      <a:r>
                        <a:rPr lang="en" b="1" i="1" u="sng"/>
                        <a:t>For</a:t>
                      </a:r>
                      <a:r>
                        <a:rPr lang="en"/>
                        <a:t> Teaching</a:t>
                      </a:r>
                    </a:p>
                  </a:txBody>
                  <a:tcPr marL="91425" marR="91425" marT="91425" marB="91425"/>
                </a:tc>
                <a:tc>
                  <a:txBody>
                    <a:bodyPr/>
                    <a:lstStyle/>
                    <a:p>
                      <a:pPr algn="ctr">
                        <a:spcBef>
                          <a:spcPts val="0"/>
                        </a:spcBef>
                        <a:buNone/>
                      </a:pPr>
                      <a:r>
                        <a:rPr lang="en"/>
                        <a:t>How We Will Adjust</a:t>
                      </a:r>
                    </a:p>
                  </a:txBody>
                  <a:tcPr marL="91425" marR="91425" marT="91425" marB="91425"/>
                </a:tc>
                <a:extLst>
                  <a:ext uri="{0D108BD9-81ED-4DB2-BD59-A6C34878D82A}">
                    <a16:rowId xmlns:a16="http://schemas.microsoft.com/office/drawing/2014/main" xmlns="" val="10000"/>
                  </a:ext>
                </a:extLst>
              </a:tr>
              <a:tr h="381000">
                <a:tc>
                  <a:txBody>
                    <a:bodyPr/>
                    <a:lstStyle/>
                    <a:p>
                      <a:pPr>
                        <a:spcBef>
                          <a:spcPts val="0"/>
                        </a:spcBef>
                        <a:buNone/>
                      </a:pPr>
                      <a:r>
                        <a:rPr lang="en"/>
                        <a:t>Team 1</a:t>
                      </a: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extLst>
                  <a:ext uri="{0D108BD9-81ED-4DB2-BD59-A6C34878D82A}">
                    <a16:rowId xmlns:a16="http://schemas.microsoft.com/office/drawing/2014/main" xmlns="" val="10001"/>
                  </a:ext>
                </a:extLst>
              </a:tr>
              <a:tr h="381000">
                <a:tc>
                  <a:txBody>
                    <a:bodyPr/>
                    <a:lstStyle/>
                    <a:p>
                      <a:pPr>
                        <a:spcBef>
                          <a:spcPts val="0"/>
                        </a:spcBef>
                        <a:buNone/>
                      </a:pPr>
                      <a:r>
                        <a:rPr lang="en"/>
                        <a:t>Team 2</a:t>
                      </a: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extLst>
                  <a:ext uri="{0D108BD9-81ED-4DB2-BD59-A6C34878D82A}">
                    <a16:rowId xmlns:a16="http://schemas.microsoft.com/office/drawing/2014/main" xmlns="" val="10002"/>
                  </a:ext>
                </a:extLst>
              </a:tr>
              <a:tr h="381000">
                <a:tc>
                  <a:txBody>
                    <a:bodyPr/>
                    <a:lstStyle/>
                    <a:p>
                      <a:pPr>
                        <a:spcBef>
                          <a:spcPts val="0"/>
                        </a:spcBef>
                        <a:buNone/>
                      </a:pPr>
                      <a:r>
                        <a:rPr lang="en"/>
                        <a:t>Team 3</a:t>
                      </a: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extLst>
                  <a:ext uri="{0D108BD9-81ED-4DB2-BD59-A6C34878D82A}">
                    <a16:rowId xmlns:a16="http://schemas.microsoft.com/office/drawing/2014/main" xmlns="" val="10003"/>
                  </a:ext>
                </a:extLst>
              </a:tr>
              <a:tr h="381000">
                <a:tc>
                  <a:txBody>
                    <a:bodyPr/>
                    <a:lstStyle/>
                    <a:p>
                      <a:pPr>
                        <a:spcBef>
                          <a:spcPts val="0"/>
                        </a:spcBef>
                        <a:buNone/>
                      </a:pPr>
                      <a:r>
                        <a:rPr lang="en"/>
                        <a:t>Team 4</a:t>
                      </a: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extLst>
                  <a:ext uri="{0D108BD9-81ED-4DB2-BD59-A6C34878D82A}">
                    <a16:rowId xmlns:a16="http://schemas.microsoft.com/office/drawing/2014/main" xmlns="" val="10004"/>
                  </a:ext>
                </a:extLst>
              </a:tr>
              <a:tr h="381000">
                <a:tc>
                  <a:txBody>
                    <a:bodyPr/>
                    <a:lstStyle/>
                    <a:p>
                      <a:pPr>
                        <a:spcBef>
                          <a:spcPts val="0"/>
                        </a:spcBef>
                        <a:buNone/>
                      </a:pPr>
                      <a:r>
                        <a:rPr lang="en"/>
                        <a:t>Team 5</a:t>
                      </a: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extLst>
                  <a:ext uri="{0D108BD9-81ED-4DB2-BD59-A6C34878D82A}">
                    <a16:rowId xmlns:a16="http://schemas.microsoft.com/office/drawing/2014/main" xmlns="" val="10005"/>
                  </a:ext>
                </a:extLst>
              </a:tr>
              <a:tr h="381000">
                <a:tc>
                  <a:txBody>
                    <a:bodyPr/>
                    <a:lstStyle/>
                    <a:p>
                      <a:pPr>
                        <a:spcBef>
                          <a:spcPts val="0"/>
                        </a:spcBef>
                        <a:buNone/>
                      </a:pPr>
                      <a:r>
                        <a:rPr lang="en"/>
                        <a:t>Team 6</a:t>
                      </a:r>
                    </a:p>
                  </a:txBody>
                  <a:tcPr marL="91425" marR="91425" marT="91425" marB="91425"/>
                </a:tc>
                <a:tc>
                  <a:txBody>
                    <a:bodyPr/>
                    <a:lstStyle/>
                    <a:p>
                      <a:pPr>
                        <a:spcBef>
                          <a:spcPts val="0"/>
                        </a:spcBef>
                        <a:buNone/>
                      </a:pPr>
                      <a:endParaRPr/>
                    </a:p>
                  </a:txBody>
                  <a:tcPr marL="91425" marR="91425" marT="91425" marB="91425"/>
                </a:tc>
                <a:tc>
                  <a:txBody>
                    <a:bodyPr/>
                    <a:lstStyle/>
                    <a:p>
                      <a:pPr>
                        <a:spcBef>
                          <a:spcPts val="0"/>
                        </a:spcBef>
                        <a:buNone/>
                      </a:pPr>
                      <a:endParaRPr/>
                    </a:p>
                  </a:txBody>
                  <a:tcPr marL="91425" marR="91425" marT="91425" marB="91425"/>
                </a:tc>
                <a:extLst>
                  <a:ext uri="{0D108BD9-81ED-4DB2-BD59-A6C34878D82A}">
                    <a16:rowId xmlns:a16="http://schemas.microsoft.com/office/drawing/2014/main" xmlns="" val="10006"/>
                  </a:ext>
                </a:extLst>
              </a:tr>
            </a:tbl>
          </a:graphicData>
        </a:graphic>
      </p:graphicFrame>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8"/>
        <p:cNvGrpSpPr/>
        <p:nvPr/>
      </p:nvGrpSpPr>
      <p:grpSpPr>
        <a:xfrm>
          <a:off x="0" y="0"/>
          <a:ext cx="0" cy="0"/>
          <a:chOff x="0" y="0"/>
          <a:chExt cx="0" cy="0"/>
        </a:xfrm>
      </p:grpSpPr>
      <p:sp>
        <p:nvSpPr>
          <p:cNvPr id="179" name="Shape 179"/>
          <p:cNvSpPr txBox="1">
            <a:spLocks noGrp="1"/>
          </p:cNvSpPr>
          <p:nvPr>
            <p:ph type="title"/>
          </p:nvPr>
        </p:nvSpPr>
        <p:spPr>
          <a:xfrm>
            <a:off x="457200" y="154482"/>
            <a:ext cx="8229600" cy="643050"/>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accent1"/>
              </a:buClr>
              <a:buSzPct val="25000"/>
              <a:buFont typeface="Arial"/>
              <a:buNone/>
            </a:pPr>
            <a:r>
              <a:rPr lang="en" sz="3600" b="1" i="0" u="none" strike="noStrike" cap="none" baseline="0">
                <a:solidFill>
                  <a:srgbClr val="000000"/>
                </a:solidFill>
                <a:latin typeface="Arial"/>
                <a:ea typeface="Arial"/>
                <a:cs typeface="Arial"/>
                <a:sym typeface="Arial"/>
              </a:rPr>
              <a:t>Break</a:t>
            </a:r>
          </a:p>
        </p:txBody>
      </p:sp>
      <p:pic>
        <p:nvPicPr>
          <p:cNvPr id="180" name="Shape 180"/>
          <p:cNvPicPr preferRelativeResize="0"/>
          <p:nvPr/>
        </p:nvPicPr>
        <p:blipFill rotWithShape="1">
          <a:blip r:embed="rId3">
            <a:alphaModFix/>
          </a:blip>
          <a:srcRect/>
          <a:stretch/>
        </p:blipFill>
        <p:spPr>
          <a:xfrm>
            <a:off x="1143000" y="1290580"/>
            <a:ext cx="6781796" cy="3482525"/>
          </a:xfrm>
          <a:prstGeom prst="rect">
            <a:avLst/>
          </a:prstGeom>
          <a:noFill/>
          <a:ln>
            <a:noFill/>
          </a:ln>
        </p:spPr>
      </p:pic>
      <p:pic>
        <p:nvPicPr>
          <p:cNvPr id="181" name="Shape 181"/>
          <p:cNvPicPr preferRelativeResize="0"/>
          <p:nvPr/>
        </p:nvPicPr>
        <p:blipFill rotWithShape="1">
          <a:blip r:embed="rId4">
            <a:alphaModFix/>
          </a:blip>
          <a:srcRect/>
          <a:stretch/>
        </p:blipFill>
        <p:spPr>
          <a:xfrm>
            <a:off x="7543800" y="133350"/>
            <a:ext cx="1600199" cy="704850"/>
          </a:xfrm>
          <a:prstGeom prst="roundRect">
            <a:avLst>
              <a:gd name="adj" fmla="val 8594"/>
            </a:avLst>
          </a:prstGeom>
          <a:solidFill>
            <a:srgbClr val="EEEEEE"/>
          </a:solidFill>
          <a:ln>
            <a:noFill/>
          </a:ln>
          <a:effectLst>
            <a:reflection stA="50000" endA="300" endPos="38500" dist="50800" dir="5400000" sy="-100000" algn="bl" rotWithShape="0"/>
          </a:effectLst>
        </p:spPr>
      </p:pic>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Shape 186"/>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lvl="0" rtl="0">
              <a:spcBef>
                <a:spcPts val="0"/>
              </a:spcBef>
              <a:buNone/>
            </a:pPr>
            <a:r>
              <a:rPr lang="en"/>
              <a:t>Argument: Messing with Our Minds</a:t>
            </a:r>
          </a:p>
        </p:txBody>
      </p:sp>
      <p:sp>
        <p:nvSpPr>
          <p:cNvPr id="187" name="Shape 187"/>
          <p:cNvSpPr txBox="1">
            <a:spLocks noGrp="1"/>
          </p:cNvSpPr>
          <p:nvPr>
            <p:ph type="body" idx="1"/>
          </p:nvPr>
        </p:nvSpPr>
        <p:spPr>
          <a:xfrm>
            <a:off x="459550" y="4816225"/>
            <a:ext cx="8520599" cy="3340199"/>
          </a:xfrm>
          <a:prstGeom prst="rect">
            <a:avLst/>
          </a:prstGeom>
        </p:spPr>
        <p:txBody>
          <a:bodyPr lIns="91425" tIns="91425" rIns="91425" bIns="91425" anchor="t" anchorCtr="0">
            <a:noAutofit/>
          </a:bodyPr>
          <a:lstStyle/>
          <a:p>
            <a:pPr algn="ctr" rtl="0">
              <a:lnSpc>
                <a:spcPct val="100000"/>
              </a:lnSpc>
              <a:spcBef>
                <a:spcPts val="0"/>
              </a:spcBef>
              <a:spcAft>
                <a:spcPts val="0"/>
              </a:spcAft>
              <a:buNone/>
            </a:pPr>
            <a:r>
              <a:rPr lang="en" sz="900">
                <a:solidFill>
                  <a:srgbClr val="000000"/>
                </a:solidFill>
                <a:latin typeface="Arial"/>
                <a:ea typeface="Arial"/>
                <a:cs typeface="Arial"/>
                <a:sym typeface="Arial"/>
              </a:rPr>
              <a:t>Ozark Writing Project for NWP CRWP funded by the Dept. of Education</a:t>
            </a:r>
          </a:p>
          <a:p>
            <a:pPr lvl="0" rtl="0">
              <a:spcBef>
                <a:spcPts val="0"/>
              </a:spcBef>
              <a:buNone/>
            </a:pPr>
            <a:endParaRPr/>
          </a:p>
        </p:txBody>
      </p:sp>
      <p:pic>
        <p:nvPicPr>
          <p:cNvPr id="188" name="Shape 188"/>
          <p:cNvPicPr preferRelativeResize="0"/>
          <p:nvPr/>
        </p:nvPicPr>
        <p:blipFill>
          <a:blip r:embed="rId3">
            <a:alphaModFix/>
          </a:blip>
          <a:stretch>
            <a:fillRect/>
          </a:stretch>
        </p:blipFill>
        <p:spPr>
          <a:xfrm>
            <a:off x="2937675" y="1673037"/>
            <a:ext cx="3268650" cy="2451474"/>
          </a:xfrm>
          <a:prstGeom prst="rect">
            <a:avLst/>
          </a:prstGeom>
          <a:noFill/>
          <a:ln>
            <a:noFill/>
          </a:ln>
        </p:spPr>
      </p:pic>
      <p:sp>
        <p:nvSpPr>
          <p:cNvPr id="189" name="Shape 189"/>
          <p:cNvSpPr txBox="1"/>
          <p:nvPr/>
        </p:nvSpPr>
        <p:spPr>
          <a:xfrm>
            <a:off x="3262050" y="4159175"/>
            <a:ext cx="2619900" cy="170099"/>
          </a:xfrm>
          <a:prstGeom prst="rect">
            <a:avLst/>
          </a:prstGeom>
          <a:noFill/>
          <a:ln>
            <a:noFill/>
          </a:ln>
        </p:spPr>
        <p:txBody>
          <a:bodyPr lIns="91425" tIns="91425" rIns="91425" bIns="91425" anchor="t" anchorCtr="0">
            <a:noAutofit/>
          </a:bodyPr>
          <a:lstStyle/>
          <a:p>
            <a:pPr algn="ctr">
              <a:spcBef>
                <a:spcPts val="0"/>
              </a:spcBef>
              <a:buNone/>
            </a:pPr>
            <a:r>
              <a:rPr lang="en"/>
              <a:t>Taylor Mali on Changing Minds</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#showmebranson</a:t>
            </a:r>
            <a:endParaRPr lang="en-US" dirty="0"/>
          </a:p>
        </p:txBody>
      </p:sp>
    </p:spTree>
    <p:extLst>
      <p:ext uri="{BB962C8B-B14F-4D97-AF65-F5344CB8AC3E}">
        <p14:creationId xmlns:p14="http://schemas.microsoft.com/office/powerpoint/2010/main" val="7209923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3"/>
        <p:cNvGrpSpPr/>
        <p:nvPr/>
      </p:nvGrpSpPr>
      <p:grpSpPr>
        <a:xfrm>
          <a:off x="0" y="0"/>
          <a:ext cx="0" cy="0"/>
          <a:chOff x="0" y="0"/>
          <a:chExt cx="0" cy="0"/>
        </a:xfrm>
      </p:grpSpPr>
      <p:sp>
        <p:nvSpPr>
          <p:cNvPr id="194" name="Shape 194"/>
          <p:cNvSpPr txBox="1">
            <a:spLocks noGrp="1"/>
          </p:cNvSpPr>
          <p:nvPr>
            <p:ph type="ctrTitle"/>
          </p:nvPr>
        </p:nvSpPr>
        <p:spPr>
          <a:xfrm>
            <a:off x="1143000" y="631433"/>
            <a:ext cx="6858000" cy="1315714"/>
          </a:xfrm>
          <a:prstGeom prst="rect">
            <a:avLst/>
          </a:prstGeom>
          <a:noFill/>
          <a:ln>
            <a:noFill/>
          </a:ln>
        </p:spPr>
        <p:txBody>
          <a:bodyPr lIns="91425" tIns="45700" rIns="91425" bIns="45700" anchor="b" anchorCtr="0">
            <a:noAutofit/>
          </a:bodyPr>
          <a:lstStyle/>
          <a:p>
            <a:pPr marL="0" marR="0" lvl="0" indent="0" algn="ctr" rtl="0">
              <a:lnSpc>
                <a:spcPct val="90000"/>
              </a:lnSpc>
              <a:spcBef>
                <a:spcPts val="0"/>
              </a:spcBef>
              <a:buClr>
                <a:schemeClr val="dk1"/>
              </a:buClr>
              <a:buSzPct val="25000"/>
              <a:buFont typeface="Calibri"/>
              <a:buNone/>
            </a:pPr>
            <a:r>
              <a:rPr lang="en" sz="6000" b="1" i="0" u="none" strike="noStrike" cap="none" baseline="0">
                <a:solidFill>
                  <a:schemeClr val="dk1"/>
                </a:solidFill>
                <a:latin typeface="Amatic SC"/>
                <a:ea typeface="Amatic SC"/>
                <a:cs typeface="Amatic SC"/>
                <a:sym typeface="Amatic SC"/>
              </a:rPr>
              <a:t>Argument Highway: </a:t>
            </a:r>
            <a:br>
              <a:rPr lang="en" sz="6000" b="1" i="0" u="none" strike="noStrike" cap="none" baseline="0">
                <a:solidFill>
                  <a:schemeClr val="dk1"/>
                </a:solidFill>
                <a:latin typeface="Amatic SC"/>
                <a:ea typeface="Amatic SC"/>
                <a:cs typeface="Amatic SC"/>
                <a:sym typeface="Amatic SC"/>
              </a:rPr>
            </a:br>
            <a:r>
              <a:rPr lang="en" sz="6000" b="1" i="0" u="none" strike="noStrike" cap="none" baseline="0">
                <a:solidFill>
                  <a:schemeClr val="dk1"/>
                </a:solidFill>
                <a:latin typeface="Amatic SC"/>
                <a:ea typeface="Amatic SC"/>
                <a:cs typeface="Amatic SC"/>
                <a:sym typeface="Amatic SC"/>
              </a:rPr>
              <a:t>A Metaphor</a:t>
            </a:r>
          </a:p>
        </p:txBody>
      </p:sp>
      <p:sp>
        <p:nvSpPr>
          <p:cNvPr id="195" name="Shape 195"/>
          <p:cNvSpPr txBox="1">
            <a:spLocks noGrp="1"/>
          </p:cNvSpPr>
          <p:nvPr>
            <p:ph type="sldNum" idx="12"/>
          </p:nvPr>
        </p:nvSpPr>
        <p:spPr>
          <a:xfrm>
            <a:off x="3028950" y="4800325"/>
            <a:ext cx="3086099" cy="207719"/>
          </a:xfrm>
          <a:prstGeom prst="rect">
            <a:avLst/>
          </a:prstGeom>
          <a:noFill/>
          <a:ln>
            <a:noFill/>
          </a:ln>
        </p:spPr>
        <p:txBody>
          <a:bodyPr lIns="91425" tIns="45700" rIns="91425" bIns="45700" anchor="ctr" anchorCtr="0">
            <a:noAutofit/>
          </a:bodyPr>
          <a:lstStyle/>
          <a:p>
            <a:pPr marL="0" marR="0" lvl="0" indent="0" algn="ctr" rtl="0">
              <a:spcBef>
                <a:spcPts val="0"/>
              </a:spcBef>
              <a:buClr>
                <a:srgbClr val="888888"/>
              </a:buClr>
              <a:buSzPct val="25000"/>
              <a:buFont typeface="Calibri"/>
              <a:buNone/>
            </a:pPr>
            <a:r>
              <a:rPr lang="en" sz="1200" b="0" i="0" u="none" strike="noStrike" cap="none" baseline="0">
                <a:solidFill>
                  <a:srgbClr val="888888"/>
                </a:solidFill>
                <a:latin typeface="Calibri"/>
                <a:ea typeface="Calibri"/>
                <a:cs typeface="Calibri"/>
                <a:sym typeface="Calibri"/>
              </a:rPr>
              <a:t>Leeanne Bordelon, NSU Writing Project, 2014</a:t>
            </a:r>
          </a:p>
        </p:txBody>
      </p:sp>
      <p:pic>
        <p:nvPicPr>
          <p:cNvPr id="196" name="Shape 196"/>
          <p:cNvPicPr preferRelativeResize="0"/>
          <p:nvPr/>
        </p:nvPicPr>
        <p:blipFill rotWithShape="1">
          <a:blip r:embed="rId3">
            <a:alphaModFix/>
          </a:blip>
          <a:srcRect/>
          <a:stretch/>
        </p:blipFill>
        <p:spPr>
          <a:xfrm>
            <a:off x="3371850" y="2171700"/>
            <a:ext cx="2317173" cy="2478892"/>
          </a:xfrm>
          <a:prstGeom prst="rect">
            <a:avLst/>
          </a:prstGeom>
          <a:noFill/>
          <a:ln>
            <a:noFill/>
          </a:ln>
        </p:spPr>
      </p:pic>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01"/>
        <p:cNvGrpSpPr/>
        <p:nvPr/>
      </p:nvGrpSpPr>
      <p:grpSpPr>
        <a:xfrm>
          <a:off x="0" y="0"/>
          <a:ext cx="0" cy="0"/>
          <a:chOff x="0" y="0"/>
          <a:chExt cx="0" cy="0"/>
        </a:xfrm>
      </p:grpSpPr>
      <p:sp>
        <p:nvSpPr>
          <p:cNvPr id="202" name="Shape 202"/>
          <p:cNvSpPr txBox="1">
            <a:spLocks noGrp="1"/>
          </p:cNvSpPr>
          <p:nvPr>
            <p:ph type="title"/>
          </p:nvPr>
        </p:nvSpPr>
        <p:spPr>
          <a:xfrm>
            <a:off x="628650" y="487020"/>
            <a:ext cx="7886698" cy="567817"/>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 sz="3600" b="1" i="0" u="none" strike="noStrike" cap="none" baseline="0" dirty="0">
                <a:solidFill>
                  <a:schemeClr val="dk1"/>
                </a:solidFill>
                <a:latin typeface="Calibri" panose="020F0502020204030204" pitchFamily="34" charset="0"/>
                <a:ea typeface="Amatic SC"/>
                <a:cs typeface="Amatic SC"/>
                <a:sym typeface="Amatic SC"/>
              </a:rPr>
              <a:t>Argument Highway</a:t>
            </a:r>
            <a:r>
              <a:rPr lang="en" sz="3600" b="1" i="0" u="none" strike="noStrike" cap="none" baseline="0" dirty="0">
                <a:solidFill>
                  <a:schemeClr val="dk1"/>
                </a:solidFill>
                <a:latin typeface="Calibri" panose="020F0502020204030204" pitchFamily="34" charset="0"/>
                <a:ea typeface="Calibri"/>
                <a:cs typeface="Calibri"/>
                <a:sym typeface="Calibri"/>
              </a:rPr>
              <a:t> </a:t>
            </a:r>
          </a:p>
        </p:txBody>
      </p:sp>
      <p:sp>
        <p:nvSpPr>
          <p:cNvPr id="203" name="Shape 203"/>
          <p:cNvSpPr txBox="1">
            <a:spLocks noGrp="1"/>
          </p:cNvSpPr>
          <p:nvPr>
            <p:ph type="body" idx="1"/>
          </p:nvPr>
        </p:nvSpPr>
        <p:spPr>
          <a:xfrm>
            <a:off x="3028950" y="1369218"/>
            <a:ext cx="5024004" cy="2876911"/>
          </a:xfrm>
          <a:prstGeom prst="rect">
            <a:avLst/>
          </a:prstGeom>
          <a:noFill/>
          <a:ln>
            <a:noFill/>
          </a:ln>
        </p:spPr>
        <p:txBody>
          <a:bodyPr lIns="91425" tIns="45700" rIns="91425" bIns="45700" anchor="t" anchorCtr="0">
            <a:noAutofit/>
          </a:bodyPr>
          <a:lstStyle/>
          <a:p>
            <a:pPr marL="0" marR="0" lvl="0" indent="0" rtl="0">
              <a:lnSpc>
                <a:spcPct val="90000"/>
              </a:lnSpc>
              <a:spcBef>
                <a:spcPts val="0"/>
              </a:spcBef>
              <a:buClr>
                <a:schemeClr val="dk1"/>
              </a:buClr>
              <a:buSzPct val="25000"/>
              <a:buFont typeface="Calibri"/>
              <a:buNone/>
            </a:pPr>
            <a:r>
              <a:rPr lang="en" sz="2800" b="0" i="0" u="none" strike="noStrike" cap="none" baseline="0">
                <a:solidFill>
                  <a:schemeClr val="dk1"/>
                </a:solidFill>
                <a:latin typeface="Calibri"/>
                <a:ea typeface="Calibri"/>
                <a:cs typeface="Calibri"/>
                <a:sym typeface="Calibri"/>
              </a:rPr>
              <a:t>An instructional metaphor for the ways good writers use source material, based on </a:t>
            </a:r>
          </a:p>
          <a:p>
            <a:pPr marL="0" marR="0" lvl="0" indent="0" algn="ctr" rtl="0">
              <a:lnSpc>
                <a:spcPct val="90000"/>
              </a:lnSpc>
              <a:spcBef>
                <a:spcPts val="1000"/>
              </a:spcBef>
              <a:buClr>
                <a:schemeClr val="dk1"/>
              </a:buClr>
              <a:buSzPct val="25000"/>
              <a:buFont typeface="Calibri"/>
              <a:buNone/>
            </a:pPr>
            <a:r>
              <a:rPr lang="en" sz="2800" b="1" i="1" u="none" strike="noStrike" cap="none" baseline="0">
                <a:solidFill>
                  <a:schemeClr val="dk1"/>
                </a:solidFill>
                <a:latin typeface="Calibri"/>
                <a:ea typeface="Calibri"/>
                <a:cs typeface="Calibri"/>
                <a:sym typeface="Calibri"/>
              </a:rPr>
              <a:t>Rewriting: How to Do Things with Texts </a:t>
            </a:r>
          </a:p>
          <a:p>
            <a:pPr marL="0" marR="0" lvl="0" indent="0" algn="ctr" rtl="0">
              <a:lnSpc>
                <a:spcPct val="90000"/>
              </a:lnSpc>
              <a:spcBef>
                <a:spcPts val="1000"/>
              </a:spcBef>
              <a:buClr>
                <a:schemeClr val="dk1"/>
              </a:buClr>
              <a:buSzPct val="25000"/>
              <a:buFont typeface="Calibri"/>
              <a:buNone/>
            </a:pPr>
            <a:r>
              <a:rPr lang="en" sz="2800" b="0" i="0" u="none" strike="noStrike" cap="none" baseline="0">
                <a:solidFill>
                  <a:schemeClr val="dk1"/>
                </a:solidFill>
                <a:latin typeface="Calibri"/>
                <a:ea typeface="Calibri"/>
                <a:cs typeface="Calibri"/>
                <a:sym typeface="Calibri"/>
              </a:rPr>
              <a:t>by Joseph Harris </a:t>
            </a:r>
          </a:p>
          <a:p>
            <a:pPr marL="0" marR="0" lvl="0" indent="0" algn="ctr" rtl="0">
              <a:lnSpc>
                <a:spcPct val="90000"/>
              </a:lnSpc>
              <a:spcBef>
                <a:spcPts val="1000"/>
              </a:spcBef>
              <a:buClr>
                <a:schemeClr val="dk1"/>
              </a:buClr>
              <a:buFont typeface="Calibri"/>
              <a:buNone/>
            </a:pPr>
            <a:endParaRPr sz="2800" b="0" i="0" u="none" strike="noStrike" cap="none" baseline="0">
              <a:solidFill>
                <a:schemeClr val="dk1"/>
              </a:solidFill>
              <a:latin typeface="Calibri"/>
              <a:ea typeface="Calibri"/>
              <a:cs typeface="Calibri"/>
              <a:sym typeface="Calibri"/>
            </a:endParaRPr>
          </a:p>
          <a:p>
            <a:pPr marL="0" marR="0" lvl="0" indent="0" algn="ctr" rtl="0">
              <a:lnSpc>
                <a:spcPct val="90000"/>
              </a:lnSpc>
              <a:spcBef>
                <a:spcPts val="1000"/>
              </a:spcBef>
              <a:buClr>
                <a:schemeClr val="dk1"/>
              </a:buClr>
              <a:buFont typeface="Calibri"/>
              <a:buNone/>
            </a:pPr>
            <a:endParaRPr sz="2800" b="0" i="0" u="none" strike="noStrike" cap="none" baseline="0">
              <a:solidFill>
                <a:schemeClr val="dk1"/>
              </a:solidFill>
              <a:latin typeface="Calibri"/>
              <a:ea typeface="Calibri"/>
              <a:cs typeface="Calibri"/>
              <a:sym typeface="Calibri"/>
            </a:endParaRPr>
          </a:p>
          <a:p>
            <a:pPr marL="0" marR="0" lvl="0" indent="0" algn="ctr" rtl="0">
              <a:lnSpc>
                <a:spcPct val="90000"/>
              </a:lnSpc>
              <a:spcBef>
                <a:spcPts val="1000"/>
              </a:spcBef>
              <a:buClr>
                <a:schemeClr val="dk1"/>
              </a:buClr>
              <a:buFont typeface="Calibri"/>
              <a:buNone/>
            </a:pPr>
            <a:endParaRPr sz="2800" b="0" i="0" u="none" strike="noStrike" cap="none" baseline="0">
              <a:solidFill>
                <a:schemeClr val="dk1"/>
              </a:solidFill>
              <a:latin typeface="Calibri"/>
              <a:ea typeface="Calibri"/>
              <a:cs typeface="Calibri"/>
              <a:sym typeface="Calibri"/>
            </a:endParaRPr>
          </a:p>
        </p:txBody>
      </p:sp>
      <p:sp>
        <p:nvSpPr>
          <p:cNvPr id="204" name="Shape 204"/>
          <p:cNvSpPr txBox="1">
            <a:spLocks noGrp="1"/>
          </p:cNvSpPr>
          <p:nvPr>
            <p:ph type="ftr" idx="11"/>
          </p:nvPr>
        </p:nvSpPr>
        <p:spPr>
          <a:xfrm>
            <a:off x="3028950" y="4800325"/>
            <a:ext cx="3086099" cy="207719"/>
          </a:xfrm>
          <a:prstGeom prst="rect">
            <a:avLst/>
          </a:prstGeom>
          <a:noFill/>
          <a:ln>
            <a:noFill/>
          </a:ln>
        </p:spPr>
        <p:txBody>
          <a:bodyPr lIns="91425" tIns="45700" rIns="91425" bIns="45700" anchor="ctr" anchorCtr="0">
            <a:noAutofit/>
          </a:bodyPr>
          <a:lstStyle/>
          <a:p>
            <a:pPr marL="0" marR="0" lvl="0" indent="0" algn="ctr" rtl="0">
              <a:spcBef>
                <a:spcPts val="0"/>
              </a:spcBef>
              <a:buClr>
                <a:srgbClr val="888888"/>
              </a:buClr>
              <a:buSzPct val="25000"/>
              <a:buFont typeface="Calibri"/>
              <a:buNone/>
            </a:pPr>
            <a:r>
              <a:rPr lang="en" sz="1200" b="0" i="0" u="none" strike="noStrike" cap="none" baseline="0">
                <a:solidFill>
                  <a:srgbClr val="888888"/>
                </a:solidFill>
                <a:latin typeface="Calibri"/>
                <a:ea typeface="Calibri"/>
                <a:cs typeface="Calibri"/>
                <a:sym typeface="Calibri"/>
              </a:rPr>
              <a:t>Leeanne Bordelon, NSU Writing Project, 2014</a:t>
            </a:r>
          </a:p>
        </p:txBody>
      </p:sp>
      <p:pic>
        <p:nvPicPr>
          <p:cNvPr id="205" name="Shape 205"/>
          <p:cNvPicPr preferRelativeResize="0"/>
          <p:nvPr/>
        </p:nvPicPr>
        <p:blipFill rotWithShape="1">
          <a:blip r:embed="rId3">
            <a:alphaModFix/>
          </a:blip>
          <a:srcRect/>
          <a:stretch/>
        </p:blipFill>
        <p:spPr>
          <a:xfrm>
            <a:off x="753339" y="1424939"/>
            <a:ext cx="2174921" cy="3152059"/>
          </a:xfrm>
          <a:prstGeom prst="rect">
            <a:avLst/>
          </a:prstGeom>
          <a:noFill/>
          <a:ln>
            <a:noFill/>
          </a:ln>
        </p:spPr>
      </p:pic>
      <p:pic>
        <p:nvPicPr>
          <p:cNvPr id="206" name="Shape 206"/>
          <p:cNvPicPr preferRelativeResize="0"/>
          <p:nvPr/>
        </p:nvPicPr>
        <p:blipFill rotWithShape="1">
          <a:blip r:embed="rId4">
            <a:alphaModFix/>
          </a:blip>
          <a:srcRect/>
          <a:stretch/>
        </p:blipFill>
        <p:spPr>
          <a:xfrm>
            <a:off x="7282886" y="3291636"/>
            <a:ext cx="1470299" cy="1508700"/>
          </a:xfrm>
          <a:prstGeom prst="rect">
            <a:avLst/>
          </a:prstGeom>
          <a:noFill/>
          <a:ln>
            <a:noFill/>
          </a:ln>
        </p:spPr>
      </p:pic>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r>
              <a:rPr lang="en" sz="4800" b="1">
                <a:latin typeface="Amatic SC"/>
                <a:ea typeface="Amatic SC"/>
                <a:cs typeface="Amatic SC"/>
                <a:sym typeface="Amatic SC"/>
              </a:rPr>
              <a:t>Coming to Terms with the Source</a:t>
            </a:r>
          </a:p>
        </p:txBody>
      </p:sp>
      <p:sp>
        <p:nvSpPr>
          <p:cNvPr id="212" name="Shape 212"/>
          <p:cNvSpPr txBox="1">
            <a:spLocks noGrp="1"/>
          </p:cNvSpPr>
          <p:nvPr>
            <p:ph type="body" idx="1"/>
          </p:nvPr>
        </p:nvSpPr>
        <p:spPr>
          <a:xfrm>
            <a:off x="457200" y="1123650"/>
            <a:ext cx="5791800" cy="3394500"/>
          </a:xfrm>
          <a:prstGeom prst="rect">
            <a:avLst/>
          </a:prstGeom>
        </p:spPr>
        <p:txBody>
          <a:bodyPr lIns="91425" tIns="91425" rIns="91425" bIns="91425" anchor="t" anchorCtr="0">
            <a:noAutofit/>
          </a:bodyPr>
          <a:lstStyle/>
          <a:p>
            <a:pPr marL="457200" lvl="0" indent="-228600" rtl="0">
              <a:spcBef>
                <a:spcPts val="0"/>
              </a:spcBef>
              <a:buClr>
                <a:srgbClr val="000000"/>
              </a:buClr>
              <a:buSzPct val="100000"/>
            </a:pPr>
            <a:r>
              <a:rPr lang="en" sz="2400">
                <a:solidFill>
                  <a:srgbClr val="000000"/>
                </a:solidFill>
              </a:rPr>
              <a:t>An additional metaphor: entering the conversation</a:t>
            </a:r>
          </a:p>
          <a:p>
            <a:pPr marL="457200" lvl="0" indent="-228600" rtl="0">
              <a:spcBef>
                <a:spcPts val="0"/>
              </a:spcBef>
              <a:buClr>
                <a:srgbClr val="000000"/>
              </a:buClr>
              <a:buSzPct val="100000"/>
            </a:pPr>
            <a:r>
              <a:rPr lang="en" sz="2400">
                <a:solidFill>
                  <a:srgbClr val="000000"/>
                </a:solidFill>
              </a:rPr>
              <a:t>Texts don’t just reveal meaning -- we must make the meaning.</a:t>
            </a:r>
          </a:p>
          <a:p>
            <a:pPr marL="457200" lvl="0" indent="-228600" rtl="0">
              <a:spcBef>
                <a:spcPts val="0"/>
              </a:spcBef>
              <a:buClr>
                <a:srgbClr val="000000"/>
              </a:buClr>
              <a:buSzPct val="100000"/>
            </a:pPr>
            <a:r>
              <a:rPr lang="en" sz="2400">
                <a:solidFill>
                  <a:srgbClr val="000000"/>
                </a:solidFill>
              </a:rPr>
              <a:t>Be generous and fair.</a:t>
            </a:r>
          </a:p>
          <a:p>
            <a:pPr marL="457200" lvl="0" indent="-228600" rtl="0">
              <a:spcBef>
                <a:spcPts val="0"/>
              </a:spcBef>
              <a:buClr>
                <a:srgbClr val="000000"/>
              </a:buClr>
              <a:buSzPct val="100000"/>
            </a:pPr>
            <a:r>
              <a:rPr lang="en" sz="2400">
                <a:solidFill>
                  <a:srgbClr val="000000"/>
                </a:solidFill>
              </a:rPr>
              <a:t>Ask, “What is the writer trying to do in this text?”</a:t>
            </a:r>
          </a:p>
          <a:p>
            <a:pPr marL="0" lvl="0" indent="0">
              <a:spcBef>
                <a:spcPts val="0"/>
              </a:spcBef>
              <a:buNone/>
            </a:pPr>
            <a:endParaRPr sz="2400">
              <a:solidFill>
                <a:srgbClr val="000000"/>
              </a:solidFill>
            </a:endParaRPr>
          </a:p>
        </p:txBody>
      </p:sp>
      <p:pic>
        <p:nvPicPr>
          <p:cNvPr id="213" name="Shape 213"/>
          <p:cNvPicPr preferRelativeResize="0"/>
          <p:nvPr/>
        </p:nvPicPr>
        <p:blipFill>
          <a:blip r:embed="rId3">
            <a:alphaModFix/>
          </a:blip>
          <a:stretch>
            <a:fillRect/>
          </a:stretch>
        </p:blipFill>
        <p:spPr>
          <a:xfrm>
            <a:off x="6451625" y="1447250"/>
            <a:ext cx="2311524" cy="2311524"/>
          </a:xfrm>
          <a:prstGeom prst="rect">
            <a:avLst/>
          </a:prstGeom>
          <a:noFill/>
          <a:ln>
            <a:noFill/>
          </a:ln>
        </p:spPr>
      </p:pic>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Shape 218"/>
          <p:cNvSpPr txBox="1">
            <a:spLocks noGrp="1"/>
          </p:cNvSpPr>
          <p:nvPr>
            <p:ph type="title"/>
          </p:nvPr>
        </p:nvSpPr>
        <p:spPr>
          <a:xfrm>
            <a:off x="2514600" y="233952"/>
            <a:ext cx="5990357" cy="526267"/>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Font typeface="Calibri"/>
              <a:buNone/>
            </a:pPr>
            <a:endParaRPr sz="4400" b="1" i="0" u="none" strike="noStrike" cap="none" baseline="0">
              <a:solidFill>
                <a:schemeClr val="dk1"/>
              </a:solidFill>
              <a:latin typeface="Calibri"/>
              <a:ea typeface="Calibri"/>
              <a:cs typeface="Calibri"/>
              <a:sym typeface="Calibri"/>
            </a:endParaRPr>
          </a:p>
        </p:txBody>
      </p:sp>
      <p:sp>
        <p:nvSpPr>
          <p:cNvPr id="219" name="Shape 219"/>
          <p:cNvSpPr txBox="1">
            <a:spLocks noGrp="1"/>
          </p:cNvSpPr>
          <p:nvPr>
            <p:ph type="body" idx="1"/>
          </p:nvPr>
        </p:nvSpPr>
        <p:spPr>
          <a:xfrm>
            <a:off x="3276600" y="971550"/>
            <a:ext cx="5867400" cy="1315714"/>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Clr>
                <a:schemeClr val="dk1"/>
              </a:buClr>
              <a:buSzPct val="25000"/>
              <a:buFont typeface="Calibri"/>
              <a:buNone/>
            </a:pPr>
            <a:r>
              <a:rPr lang="en" sz="4000" b="0" i="0" u="none" strike="noStrike" cap="none" baseline="0">
                <a:solidFill>
                  <a:schemeClr val="dk1"/>
                </a:solidFill>
                <a:latin typeface="Calibri"/>
                <a:ea typeface="Calibri"/>
                <a:cs typeface="Calibri"/>
                <a:sym typeface="Calibri"/>
              </a:rPr>
              <a:t>The </a:t>
            </a:r>
            <a:r>
              <a:rPr lang="en" sz="4000" b="1" i="0" u="none" strike="noStrike" cap="none" baseline="0">
                <a:solidFill>
                  <a:schemeClr val="dk1"/>
                </a:solidFill>
                <a:latin typeface="Calibri"/>
                <a:ea typeface="Calibri"/>
                <a:cs typeface="Calibri"/>
                <a:sym typeface="Calibri"/>
              </a:rPr>
              <a:t>vehicles</a:t>
            </a:r>
            <a:r>
              <a:rPr lang="en" sz="4000" b="0" i="0" u="none" strike="noStrike" cap="none" baseline="0">
                <a:solidFill>
                  <a:schemeClr val="dk1"/>
                </a:solidFill>
                <a:latin typeface="Calibri"/>
                <a:ea typeface="Calibri"/>
                <a:cs typeface="Calibri"/>
                <a:sym typeface="Calibri"/>
              </a:rPr>
              <a:t> are the ways </a:t>
            </a:r>
          </a:p>
          <a:p>
            <a:pPr marL="0" marR="0" lvl="0" indent="0" algn="l" rtl="0">
              <a:lnSpc>
                <a:spcPct val="90000"/>
              </a:lnSpc>
              <a:spcBef>
                <a:spcPts val="0"/>
              </a:spcBef>
              <a:buClr>
                <a:schemeClr val="dk1"/>
              </a:buClr>
              <a:buSzPct val="25000"/>
              <a:buFont typeface="Calibri"/>
              <a:buNone/>
            </a:pPr>
            <a:r>
              <a:rPr lang="en" sz="4000" b="0" i="0" u="none" strike="noStrike" cap="none" baseline="0">
                <a:solidFill>
                  <a:schemeClr val="dk1"/>
                </a:solidFill>
                <a:latin typeface="Calibri"/>
                <a:ea typeface="Calibri"/>
                <a:cs typeface="Calibri"/>
                <a:sym typeface="Calibri"/>
              </a:rPr>
              <a:t>to quote and use source material. </a:t>
            </a:r>
          </a:p>
        </p:txBody>
      </p:sp>
      <p:sp>
        <p:nvSpPr>
          <p:cNvPr id="220" name="Shape 220"/>
          <p:cNvSpPr txBox="1">
            <a:spLocks noGrp="1"/>
          </p:cNvSpPr>
          <p:nvPr>
            <p:ph type="ftr" idx="11"/>
          </p:nvPr>
        </p:nvSpPr>
        <p:spPr>
          <a:xfrm>
            <a:off x="3028950" y="4800325"/>
            <a:ext cx="3086099" cy="207719"/>
          </a:xfrm>
          <a:prstGeom prst="rect">
            <a:avLst/>
          </a:prstGeom>
          <a:noFill/>
          <a:ln>
            <a:noFill/>
          </a:ln>
        </p:spPr>
        <p:txBody>
          <a:bodyPr lIns="91425" tIns="45700" rIns="91425" bIns="45700" anchor="ctr" anchorCtr="0">
            <a:noAutofit/>
          </a:bodyPr>
          <a:lstStyle/>
          <a:p>
            <a:pPr marL="0" marR="0" lvl="0" indent="0" algn="ctr" rtl="0">
              <a:spcBef>
                <a:spcPts val="0"/>
              </a:spcBef>
              <a:buClr>
                <a:srgbClr val="888888"/>
              </a:buClr>
              <a:buSzPct val="25000"/>
              <a:buFont typeface="Calibri"/>
              <a:buNone/>
            </a:pPr>
            <a:r>
              <a:rPr lang="en" sz="1200" b="0" i="0" u="none" strike="noStrike" cap="none" baseline="0">
                <a:solidFill>
                  <a:srgbClr val="888888"/>
                </a:solidFill>
                <a:latin typeface="Calibri"/>
                <a:ea typeface="Calibri"/>
                <a:cs typeface="Calibri"/>
                <a:sym typeface="Calibri"/>
              </a:rPr>
              <a:t>Leeanne Bordelon, NSU Writing Project, 2014</a:t>
            </a:r>
          </a:p>
        </p:txBody>
      </p:sp>
      <p:pic>
        <p:nvPicPr>
          <p:cNvPr id="221" name="Shape 221"/>
          <p:cNvPicPr preferRelativeResize="0"/>
          <p:nvPr/>
        </p:nvPicPr>
        <p:blipFill rotWithShape="1">
          <a:blip r:embed="rId3">
            <a:alphaModFix/>
          </a:blip>
          <a:srcRect/>
          <a:stretch/>
        </p:blipFill>
        <p:spPr>
          <a:xfrm>
            <a:off x="500885" y="376996"/>
            <a:ext cx="1844387" cy="1844386"/>
          </a:xfrm>
          <a:prstGeom prst="rect">
            <a:avLst/>
          </a:prstGeom>
          <a:noFill/>
          <a:ln>
            <a:noFill/>
          </a:ln>
        </p:spPr>
      </p:pic>
      <p:pic>
        <p:nvPicPr>
          <p:cNvPr id="222" name="Shape 222"/>
          <p:cNvPicPr preferRelativeResize="0"/>
          <p:nvPr/>
        </p:nvPicPr>
        <p:blipFill rotWithShape="1">
          <a:blip r:embed="rId4">
            <a:alphaModFix/>
          </a:blip>
          <a:srcRect/>
          <a:stretch/>
        </p:blipFill>
        <p:spPr>
          <a:xfrm>
            <a:off x="922300" y="2526572"/>
            <a:ext cx="1469728" cy="1469729"/>
          </a:xfrm>
          <a:prstGeom prst="rect">
            <a:avLst/>
          </a:prstGeom>
          <a:noFill/>
          <a:ln w="120650" cap="flat" cmpd="sng">
            <a:solidFill>
              <a:schemeClr val="dk1"/>
            </a:solidFill>
            <a:prstDash val="solid"/>
            <a:round/>
            <a:headEnd type="none" w="med" len="med"/>
            <a:tailEnd type="none" w="med" len="med"/>
          </a:ln>
        </p:spPr>
      </p:pic>
      <p:pic>
        <p:nvPicPr>
          <p:cNvPr id="223" name="Shape 223"/>
          <p:cNvPicPr preferRelativeResize="0"/>
          <p:nvPr/>
        </p:nvPicPr>
        <p:blipFill rotWithShape="1">
          <a:blip r:embed="rId5">
            <a:alphaModFix/>
          </a:blip>
          <a:srcRect/>
          <a:stretch/>
        </p:blipFill>
        <p:spPr>
          <a:xfrm>
            <a:off x="3539835" y="3205572"/>
            <a:ext cx="2275696" cy="1231345"/>
          </a:xfrm>
          <a:prstGeom prst="rect">
            <a:avLst/>
          </a:prstGeom>
          <a:noFill/>
          <a:ln w="104775" cap="flat" cmpd="sng">
            <a:solidFill>
              <a:schemeClr val="dk1"/>
            </a:solidFill>
            <a:prstDash val="solid"/>
            <a:round/>
            <a:headEnd type="none" w="med" len="med"/>
            <a:tailEnd type="none" w="med" len="med"/>
          </a:ln>
        </p:spPr>
      </p:pic>
      <p:pic>
        <p:nvPicPr>
          <p:cNvPr id="224" name="Shape 224"/>
          <p:cNvPicPr preferRelativeResize="0"/>
          <p:nvPr/>
        </p:nvPicPr>
        <p:blipFill rotWithShape="1">
          <a:blip r:embed="rId6">
            <a:alphaModFix/>
          </a:blip>
          <a:srcRect/>
          <a:stretch/>
        </p:blipFill>
        <p:spPr>
          <a:xfrm>
            <a:off x="6495614" y="2847108"/>
            <a:ext cx="1514801" cy="1514801"/>
          </a:xfrm>
          <a:prstGeom prst="rect">
            <a:avLst/>
          </a:prstGeom>
          <a:noFill/>
          <a:ln w="107950" cap="flat" cmpd="sng">
            <a:solidFill>
              <a:schemeClr val="dk1"/>
            </a:solidFill>
            <a:prstDash val="solid"/>
            <a:round/>
            <a:headEnd type="none" w="med" len="med"/>
            <a:tailEnd type="none" w="med" len="med"/>
          </a:ln>
        </p:spPr>
      </p:pic>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Shape 229"/>
          <p:cNvSpPr txBox="1">
            <a:spLocks noGrp="1"/>
          </p:cNvSpPr>
          <p:nvPr>
            <p:ph type="title"/>
          </p:nvPr>
        </p:nvSpPr>
        <p:spPr>
          <a:xfrm>
            <a:off x="628650" y="525545"/>
            <a:ext cx="7886700" cy="526200"/>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 sz="6000" b="1" i="0" u="none" strike="noStrike" cap="none" baseline="0">
                <a:solidFill>
                  <a:schemeClr val="dk1"/>
                </a:solidFill>
                <a:latin typeface="Amatic SC"/>
                <a:ea typeface="Amatic SC"/>
                <a:cs typeface="Amatic SC"/>
                <a:sym typeface="Amatic SC"/>
              </a:rPr>
              <a:t>Forwarding Moves</a:t>
            </a:r>
          </a:p>
        </p:txBody>
      </p:sp>
      <p:sp>
        <p:nvSpPr>
          <p:cNvPr id="230" name="Shape 230"/>
          <p:cNvSpPr txBox="1">
            <a:spLocks noGrp="1"/>
          </p:cNvSpPr>
          <p:nvPr>
            <p:ph type="body" idx="1"/>
          </p:nvPr>
        </p:nvSpPr>
        <p:spPr>
          <a:xfrm>
            <a:off x="628652" y="3657600"/>
            <a:ext cx="1885948" cy="360068"/>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Calibri"/>
              <a:buNone/>
            </a:pPr>
            <a:r>
              <a:rPr lang="en" sz="2800" b="0" i="0" u="none" strike="noStrike" cap="none" baseline="0">
                <a:solidFill>
                  <a:schemeClr val="dk1"/>
                </a:solidFill>
                <a:latin typeface="Calibri"/>
                <a:ea typeface="Calibri"/>
                <a:cs typeface="Calibri"/>
                <a:sym typeface="Calibri"/>
              </a:rPr>
              <a:t>Illustrating</a:t>
            </a:r>
          </a:p>
        </p:txBody>
      </p:sp>
      <p:sp>
        <p:nvSpPr>
          <p:cNvPr id="231" name="Shape 231"/>
          <p:cNvSpPr txBox="1">
            <a:spLocks noGrp="1"/>
          </p:cNvSpPr>
          <p:nvPr>
            <p:ph type="ftr" idx="11"/>
          </p:nvPr>
        </p:nvSpPr>
        <p:spPr>
          <a:xfrm>
            <a:off x="3028950" y="4800325"/>
            <a:ext cx="3086099" cy="207719"/>
          </a:xfrm>
          <a:prstGeom prst="rect">
            <a:avLst/>
          </a:prstGeom>
          <a:noFill/>
          <a:ln>
            <a:noFill/>
          </a:ln>
        </p:spPr>
        <p:txBody>
          <a:bodyPr lIns="91425" tIns="45700" rIns="91425" bIns="45700" anchor="ctr" anchorCtr="0">
            <a:noAutofit/>
          </a:bodyPr>
          <a:lstStyle/>
          <a:p>
            <a:pPr marL="0" marR="0" lvl="0" indent="0" algn="ctr" rtl="0">
              <a:spcBef>
                <a:spcPts val="0"/>
              </a:spcBef>
              <a:buClr>
                <a:srgbClr val="888888"/>
              </a:buClr>
              <a:buSzPct val="25000"/>
              <a:buFont typeface="Calibri"/>
              <a:buNone/>
            </a:pPr>
            <a:r>
              <a:rPr lang="en" sz="1200" b="0" i="0" u="none" strike="noStrike" cap="none" baseline="0">
                <a:solidFill>
                  <a:srgbClr val="888888"/>
                </a:solidFill>
                <a:latin typeface="Calibri"/>
                <a:ea typeface="Calibri"/>
                <a:cs typeface="Calibri"/>
                <a:sym typeface="Calibri"/>
              </a:rPr>
              <a:t>Leeanne Bordelon, NSU Writing Project, 2014</a:t>
            </a:r>
          </a:p>
        </p:txBody>
      </p:sp>
      <p:pic>
        <p:nvPicPr>
          <p:cNvPr id="232" name="Shape 232"/>
          <p:cNvPicPr preferRelativeResize="0"/>
          <p:nvPr/>
        </p:nvPicPr>
        <p:blipFill rotWithShape="1">
          <a:blip r:embed="rId3">
            <a:alphaModFix/>
          </a:blip>
          <a:srcRect/>
          <a:stretch/>
        </p:blipFill>
        <p:spPr>
          <a:xfrm>
            <a:off x="457200" y="1143000"/>
            <a:ext cx="2343150" cy="2400299"/>
          </a:xfrm>
          <a:prstGeom prst="rect">
            <a:avLst/>
          </a:prstGeom>
          <a:noFill/>
          <a:ln>
            <a:noFill/>
          </a:ln>
        </p:spPr>
      </p:pic>
      <p:pic>
        <p:nvPicPr>
          <p:cNvPr id="233" name="Shape 233"/>
          <p:cNvPicPr preferRelativeResize="0"/>
          <p:nvPr/>
        </p:nvPicPr>
        <p:blipFill rotWithShape="1">
          <a:blip r:embed="rId4">
            <a:alphaModFix/>
          </a:blip>
          <a:srcRect/>
          <a:stretch/>
        </p:blipFill>
        <p:spPr>
          <a:xfrm>
            <a:off x="3143250" y="1885950"/>
            <a:ext cx="2343150" cy="2269829"/>
          </a:xfrm>
          <a:prstGeom prst="rect">
            <a:avLst/>
          </a:prstGeom>
          <a:noFill/>
          <a:ln w="120650" cap="flat" cmpd="sng">
            <a:solidFill>
              <a:schemeClr val="dk1"/>
            </a:solidFill>
            <a:prstDash val="solid"/>
            <a:round/>
            <a:headEnd type="none" w="med" len="med"/>
            <a:tailEnd type="none" w="med" len="med"/>
          </a:ln>
        </p:spPr>
      </p:pic>
      <p:pic>
        <p:nvPicPr>
          <p:cNvPr id="234" name="Shape 234"/>
          <p:cNvPicPr preferRelativeResize="0"/>
          <p:nvPr/>
        </p:nvPicPr>
        <p:blipFill rotWithShape="1">
          <a:blip r:embed="rId5">
            <a:alphaModFix/>
          </a:blip>
          <a:srcRect/>
          <a:stretch/>
        </p:blipFill>
        <p:spPr>
          <a:xfrm>
            <a:off x="5943600" y="1257300"/>
            <a:ext cx="2057399" cy="2080536"/>
          </a:xfrm>
          <a:prstGeom prst="rect">
            <a:avLst/>
          </a:prstGeom>
          <a:noFill/>
          <a:ln w="104775" cap="flat" cmpd="sng">
            <a:solidFill>
              <a:schemeClr val="dk1"/>
            </a:solidFill>
            <a:prstDash val="solid"/>
            <a:round/>
            <a:headEnd type="none" w="med" len="med"/>
            <a:tailEnd type="none" w="med" len="med"/>
          </a:ln>
        </p:spPr>
      </p:pic>
      <p:sp>
        <p:nvSpPr>
          <p:cNvPr id="235" name="Shape 235"/>
          <p:cNvSpPr txBox="1"/>
          <p:nvPr/>
        </p:nvSpPr>
        <p:spPr>
          <a:xfrm>
            <a:off x="6432837" y="3543300"/>
            <a:ext cx="1764722" cy="360068"/>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Calibri"/>
              <a:buNone/>
            </a:pPr>
            <a:r>
              <a:rPr lang="en" sz="2800" b="0" i="0" u="none" strike="noStrike" cap="none" baseline="0">
                <a:solidFill>
                  <a:schemeClr val="dk1"/>
                </a:solidFill>
                <a:latin typeface="Calibri"/>
                <a:ea typeface="Calibri"/>
                <a:cs typeface="Calibri"/>
                <a:sym typeface="Calibri"/>
              </a:rPr>
              <a:t>Extending</a:t>
            </a:r>
          </a:p>
        </p:txBody>
      </p:sp>
      <p:sp>
        <p:nvSpPr>
          <p:cNvPr id="236" name="Shape 236"/>
          <p:cNvSpPr txBox="1"/>
          <p:nvPr/>
        </p:nvSpPr>
        <p:spPr>
          <a:xfrm>
            <a:off x="3028950" y="4400550"/>
            <a:ext cx="2533650" cy="747097"/>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SzPct val="25000"/>
              <a:buFont typeface="Calibri"/>
              <a:buNone/>
            </a:pPr>
            <a:r>
              <a:rPr lang="en" sz="2800" b="0" i="0" u="none" strike="noStrike" cap="none" baseline="0">
                <a:solidFill>
                  <a:schemeClr val="dk1"/>
                </a:solidFill>
                <a:latin typeface="Calibri"/>
                <a:ea typeface="Calibri"/>
                <a:cs typeface="Calibri"/>
                <a:sym typeface="Calibri"/>
              </a:rPr>
              <a:t>Authorizing</a:t>
            </a:r>
          </a:p>
          <a:p>
            <a:pPr marL="0" marR="0" lvl="0" indent="0" algn="l" rtl="0">
              <a:lnSpc>
                <a:spcPct val="90000"/>
              </a:lnSpc>
              <a:spcBef>
                <a:spcPts val="1000"/>
              </a:spcBef>
              <a:buClr>
                <a:schemeClr val="dk1"/>
              </a:buClr>
              <a:buFont typeface="Calibri"/>
              <a:buNone/>
            </a:pPr>
            <a:endParaRPr sz="2800" b="0" i="0" u="none" strike="noStrike" cap="none" baseline="0">
              <a:solidFill>
                <a:schemeClr val="dk1"/>
              </a:solidFill>
              <a:latin typeface="Calibri"/>
              <a:ea typeface="Calibri"/>
              <a:cs typeface="Calibri"/>
              <a:sym typeface="Calibri"/>
            </a:endParaRP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Shape 241"/>
          <p:cNvSpPr txBox="1">
            <a:spLocks noGrp="1"/>
          </p:cNvSpPr>
          <p:nvPr>
            <p:ph type="title"/>
          </p:nvPr>
        </p:nvSpPr>
        <p:spPr>
          <a:xfrm>
            <a:off x="628650" y="507795"/>
            <a:ext cx="7886698" cy="526267"/>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Font typeface="Calibri"/>
              <a:buNone/>
            </a:pPr>
            <a:endParaRPr sz="4400" b="1" i="0" u="none" strike="noStrike" cap="none" baseline="0">
              <a:solidFill>
                <a:schemeClr val="dk1"/>
              </a:solidFill>
              <a:latin typeface="Calibri"/>
              <a:ea typeface="Calibri"/>
              <a:cs typeface="Calibri"/>
              <a:sym typeface="Calibri"/>
            </a:endParaRPr>
          </a:p>
        </p:txBody>
      </p:sp>
      <p:sp>
        <p:nvSpPr>
          <p:cNvPr id="242" name="Shape 242"/>
          <p:cNvSpPr txBox="1">
            <a:spLocks noGrp="1"/>
          </p:cNvSpPr>
          <p:nvPr>
            <p:ph type="body" idx="1"/>
          </p:nvPr>
        </p:nvSpPr>
        <p:spPr>
          <a:xfrm>
            <a:off x="4047549" y="971150"/>
            <a:ext cx="4573500" cy="3607800"/>
          </a:xfrm>
          <a:prstGeom prst="rect">
            <a:avLst/>
          </a:prstGeom>
          <a:noFill/>
          <a:ln>
            <a:noFill/>
          </a:ln>
        </p:spPr>
        <p:txBody>
          <a:bodyPr lIns="91425" tIns="45700" rIns="91425" bIns="45700" anchor="t" anchorCtr="0">
            <a:noAutofit/>
          </a:bodyPr>
          <a:lstStyle/>
          <a:p>
            <a:pPr marL="0" marR="0" lvl="0" indent="0" algn="ctr" rtl="0">
              <a:spcBef>
                <a:spcPts val="0"/>
              </a:spcBef>
              <a:buClr>
                <a:schemeClr val="dk1"/>
              </a:buClr>
              <a:buSzPct val="25000"/>
              <a:buFont typeface="Arial"/>
              <a:buNone/>
            </a:pPr>
            <a:r>
              <a:rPr lang="en" sz="3200" b="1" i="0" u="none" strike="noStrike" cap="none" baseline="0" dirty="0">
                <a:solidFill>
                  <a:schemeClr val="dk1"/>
                </a:solidFill>
                <a:latin typeface="Calibri" panose="020F0502020204030204" pitchFamily="34" charset="0"/>
                <a:ea typeface="Amatic SC"/>
                <a:cs typeface="Amatic SC"/>
                <a:sym typeface="Amatic SC"/>
              </a:rPr>
              <a:t>Illustrating</a:t>
            </a:r>
          </a:p>
          <a:p>
            <a:pPr marL="228600" marR="0" lvl="0" indent="-50800" algn="l" rtl="0">
              <a:lnSpc>
                <a:spcPct val="90000"/>
              </a:lnSpc>
              <a:spcBef>
                <a:spcPts val="1000"/>
              </a:spcBef>
              <a:buClr>
                <a:schemeClr val="dk1"/>
              </a:buClr>
              <a:buSzPct val="25000"/>
              <a:buFont typeface="Arial"/>
              <a:buNone/>
            </a:pPr>
            <a:r>
              <a:rPr lang="en" sz="2800" b="0" i="0" u="none" strike="noStrike" cap="none" baseline="0" dirty="0">
                <a:solidFill>
                  <a:schemeClr val="dk1"/>
                </a:solidFill>
                <a:latin typeface="Calibri"/>
                <a:ea typeface="Calibri"/>
                <a:cs typeface="Calibri"/>
                <a:sym typeface="Calibri"/>
              </a:rPr>
              <a:t>The 18-wheeler carries lots of cargo, representing “material to think about: anecdotes, images, scenarios, data.” (Harris)</a:t>
            </a:r>
          </a:p>
          <a:p>
            <a:pPr marL="228600" marR="0" lvl="0" indent="-50800" algn="l" rtl="0">
              <a:lnSpc>
                <a:spcPct val="90000"/>
              </a:lnSpc>
              <a:spcBef>
                <a:spcPts val="1000"/>
              </a:spcBef>
              <a:buClr>
                <a:schemeClr val="dk1"/>
              </a:buClr>
              <a:buFont typeface="Calibri"/>
              <a:buNone/>
            </a:pPr>
            <a:endParaRPr sz="2800" b="0" i="0" u="none" strike="noStrike" cap="none" baseline="0" dirty="0">
              <a:solidFill>
                <a:schemeClr val="dk1"/>
              </a:solidFill>
              <a:latin typeface="Calibri"/>
              <a:ea typeface="Calibri"/>
              <a:cs typeface="Calibri"/>
              <a:sym typeface="Calibri"/>
            </a:endParaRPr>
          </a:p>
          <a:p>
            <a:pPr marL="0" marR="0" lvl="0" indent="0" algn="l" rtl="0">
              <a:lnSpc>
                <a:spcPct val="90000"/>
              </a:lnSpc>
              <a:spcBef>
                <a:spcPts val="1000"/>
              </a:spcBef>
              <a:buClr>
                <a:schemeClr val="dk1"/>
              </a:buClr>
              <a:buFont typeface="Calibri"/>
              <a:buNone/>
            </a:pPr>
            <a:endParaRPr sz="2800" b="0" i="0" u="none" strike="noStrike" cap="none" baseline="0" dirty="0">
              <a:solidFill>
                <a:schemeClr val="dk1"/>
              </a:solidFill>
              <a:latin typeface="Calibri"/>
              <a:ea typeface="Calibri"/>
              <a:cs typeface="Calibri"/>
              <a:sym typeface="Calibri"/>
            </a:endParaRPr>
          </a:p>
        </p:txBody>
      </p:sp>
      <p:pic>
        <p:nvPicPr>
          <p:cNvPr id="243" name="Shape 243"/>
          <p:cNvPicPr preferRelativeResize="0"/>
          <p:nvPr/>
        </p:nvPicPr>
        <p:blipFill rotWithShape="1">
          <a:blip r:embed="rId3">
            <a:alphaModFix/>
          </a:blip>
          <a:srcRect/>
          <a:stretch/>
        </p:blipFill>
        <p:spPr>
          <a:xfrm>
            <a:off x="628650" y="1101143"/>
            <a:ext cx="3418902" cy="3418902"/>
          </a:xfrm>
          <a:prstGeom prst="rect">
            <a:avLst/>
          </a:prstGeom>
          <a:noFill/>
          <a:ln>
            <a:noFill/>
          </a:ln>
        </p:spPr>
      </p:pic>
      <p:sp>
        <p:nvSpPr>
          <p:cNvPr id="244" name="Shape 244"/>
          <p:cNvSpPr txBox="1">
            <a:spLocks noGrp="1"/>
          </p:cNvSpPr>
          <p:nvPr>
            <p:ph type="ftr" idx="11"/>
          </p:nvPr>
        </p:nvSpPr>
        <p:spPr>
          <a:xfrm>
            <a:off x="3028950" y="4800325"/>
            <a:ext cx="3086099" cy="207719"/>
          </a:xfrm>
          <a:prstGeom prst="rect">
            <a:avLst/>
          </a:prstGeom>
          <a:noFill/>
          <a:ln>
            <a:noFill/>
          </a:ln>
        </p:spPr>
        <p:txBody>
          <a:bodyPr lIns="91425" tIns="45700" rIns="91425" bIns="45700" anchor="ctr" anchorCtr="0">
            <a:noAutofit/>
          </a:bodyPr>
          <a:lstStyle/>
          <a:p>
            <a:pPr marL="0" marR="0" lvl="0" indent="0" algn="ctr" rtl="0">
              <a:spcBef>
                <a:spcPts val="0"/>
              </a:spcBef>
              <a:buClr>
                <a:srgbClr val="888888"/>
              </a:buClr>
              <a:buSzPct val="25000"/>
              <a:buFont typeface="Calibri"/>
              <a:buNone/>
            </a:pPr>
            <a:r>
              <a:rPr lang="en" sz="1200" b="0" i="0" u="none" strike="noStrike" cap="none" baseline="0">
                <a:solidFill>
                  <a:srgbClr val="888888"/>
                </a:solidFill>
                <a:latin typeface="Calibri"/>
                <a:ea typeface="Calibri"/>
                <a:cs typeface="Calibri"/>
                <a:sym typeface="Calibri"/>
              </a:rPr>
              <a:t>Leeanne Bordelon, NSU Writing Project, 2014</a:t>
            </a: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8"/>
        <p:cNvGrpSpPr/>
        <p:nvPr/>
      </p:nvGrpSpPr>
      <p:grpSpPr>
        <a:xfrm>
          <a:off x="0" y="0"/>
          <a:ext cx="0" cy="0"/>
          <a:chOff x="0" y="0"/>
          <a:chExt cx="0" cy="0"/>
        </a:xfrm>
      </p:grpSpPr>
      <p:sp>
        <p:nvSpPr>
          <p:cNvPr id="249" name="Shape 249"/>
          <p:cNvSpPr txBox="1">
            <a:spLocks noGrp="1"/>
          </p:cNvSpPr>
          <p:nvPr>
            <p:ph type="title"/>
          </p:nvPr>
        </p:nvSpPr>
        <p:spPr>
          <a:xfrm>
            <a:off x="685800" y="457200"/>
            <a:ext cx="8011096" cy="526267"/>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 sz="3200" b="1" i="0" u="none" strike="noStrike" cap="none" baseline="0" dirty="0">
                <a:solidFill>
                  <a:schemeClr val="dk1"/>
                </a:solidFill>
                <a:latin typeface="Calibri" panose="020F0502020204030204" pitchFamily="34" charset="0"/>
                <a:ea typeface="Amatic SC"/>
                <a:cs typeface="Amatic SC"/>
                <a:sym typeface="Amatic SC"/>
              </a:rPr>
              <a:t>What Illustrating Looks Like</a:t>
            </a:r>
          </a:p>
        </p:txBody>
      </p:sp>
      <p:sp>
        <p:nvSpPr>
          <p:cNvPr id="250" name="Shape 250"/>
          <p:cNvSpPr txBox="1">
            <a:spLocks noGrp="1"/>
          </p:cNvSpPr>
          <p:nvPr>
            <p:ph type="body" idx="1"/>
          </p:nvPr>
        </p:nvSpPr>
        <p:spPr>
          <a:xfrm>
            <a:off x="2971800" y="1143000"/>
            <a:ext cx="5979673" cy="4225164"/>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buClr>
                <a:schemeClr val="dk1"/>
              </a:buClr>
              <a:buSzPct val="25000"/>
              <a:buFont typeface="Calibri"/>
              <a:buNone/>
            </a:pPr>
            <a:r>
              <a:rPr lang="en" sz="1800" b="0" i="0" u="none" strike="noStrike" cap="none" baseline="0">
                <a:solidFill>
                  <a:schemeClr val="dk1"/>
                </a:solidFill>
                <a:latin typeface="Calibri"/>
                <a:ea typeface="Calibri"/>
                <a:cs typeface="Calibri"/>
                <a:sym typeface="Calibri"/>
              </a:rPr>
              <a:t>Language that captures what an author is saying/doing, </a:t>
            </a:r>
          </a:p>
          <a:p>
            <a:pPr marL="1371600" marR="0" lvl="4" indent="457200" algn="l" rtl="0">
              <a:lnSpc>
                <a:spcPct val="100000"/>
              </a:lnSpc>
              <a:spcBef>
                <a:spcPts val="1000"/>
              </a:spcBef>
              <a:spcAft>
                <a:spcPts val="0"/>
              </a:spcAft>
              <a:buClr>
                <a:schemeClr val="dk1"/>
              </a:buClr>
              <a:buSzPct val="25000"/>
              <a:buFont typeface="Calibri"/>
              <a:buNone/>
            </a:pPr>
            <a:r>
              <a:rPr lang="en" sz="1800" b="0" i="0" u="none" strike="noStrike" cap="none" baseline="0">
                <a:solidFill>
                  <a:schemeClr val="dk1"/>
                </a:solidFill>
                <a:latin typeface="Calibri"/>
                <a:ea typeface="Calibri"/>
                <a:cs typeface="Calibri"/>
                <a:sym typeface="Calibri"/>
              </a:rPr>
              <a:t>X argues that</a:t>
            </a:r>
          </a:p>
          <a:p>
            <a:pPr marL="1828800" marR="0" lvl="4" indent="0" algn="l" rtl="0">
              <a:lnSpc>
                <a:spcPct val="100000"/>
              </a:lnSpc>
              <a:spcBef>
                <a:spcPts val="1000"/>
              </a:spcBef>
              <a:spcAft>
                <a:spcPts val="0"/>
              </a:spcAft>
              <a:buClr>
                <a:schemeClr val="dk1"/>
              </a:buClr>
              <a:buSzPct val="25000"/>
              <a:buFont typeface="Calibri"/>
              <a:buNone/>
            </a:pPr>
            <a:r>
              <a:rPr lang="en" sz="1800" b="0" i="0" u="none" strike="noStrike" cap="none" baseline="0">
                <a:solidFill>
                  <a:schemeClr val="dk1"/>
                </a:solidFill>
                <a:latin typeface="Calibri"/>
                <a:ea typeface="Calibri"/>
                <a:cs typeface="Calibri"/>
                <a:sym typeface="Calibri"/>
              </a:rPr>
              <a:t>X claims that </a:t>
            </a:r>
          </a:p>
          <a:p>
            <a:pPr marL="1828800" marR="0" lvl="4" indent="0" algn="l" rtl="0">
              <a:lnSpc>
                <a:spcPct val="100000"/>
              </a:lnSpc>
              <a:spcBef>
                <a:spcPts val="1000"/>
              </a:spcBef>
              <a:spcAft>
                <a:spcPts val="0"/>
              </a:spcAft>
              <a:buClr>
                <a:schemeClr val="dk1"/>
              </a:buClr>
              <a:buSzPct val="25000"/>
              <a:buFont typeface="Calibri"/>
              <a:buNone/>
            </a:pPr>
            <a:r>
              <a:rPr lang="en" sz="1800" b="0" i="0" u="none" strike="noStrike" cap="none" baseline="0">
                <a:solidFill>
                  <a:schemeClr val="dk1"/>
                </a:solidFill>
                <a:latin typeface="Calibri"/>
                <a:ea typeface="Calibri"/>
                <a:cs typeface="Calibri"/>
                <a:sym typeface="Calibri"/>
              </a:rPr>
              <a:t>X acknowledges that</a:t>
            </a:r>
          </a:p>
          <a:p>
            <a:pPr marL="1828800" marR="0" lvl="4" indent="0" algn="l" rtl="0">
              <a:lnSpc>
                <a:spcPct val="100000"/>
              </a:lnSpc>
              <a:spcBef>
                <a:spcPts val="1000"/>
              </a:spcBef>
              <a:spcAft>
                <a:spcPts val="0"/>
              </a:spcAft>
              <a:buClr>
                <a:schemeClr val="dk1"/>
              </a:buClr>
              <a:buSzPct val="25000"/>
              <a:buFont typeface="Calibri"/>
              <a:buNone/>
            </a:pPr>
            <a:r>
              <a:rPr lang="en" sz="1800" b="0" i="0" u="none" strike="noStrike" cap="none" baseline="0">
                <a:solidFill>
                  <a:schemeClr val="dk1"/>
                </a:solidFill>
                <a:latin typeface="Calibri"/>
                <a:ea typeface="Calibri"/>
                <a:cs typeface="Calibri"/>
                <a:sym typeface="Calibri"/>
              </a:rPr>
              <a:t>X emphasizes that </a:t>
            </a:r>
          </a:p>
          <a:p>
            <a:pPr marL="1828800" marR="0" lvl="4" indent="0" algn="l" rtl="0">
              <a:lnSpc>
                <a:spcPct val="100000"/>
              </a:lnSpc>
              <a:spcBef>
                <a:spcPts val="1000"/>
              </a:spcBef>
              <a:spcAft>
                <a:spcPts val="0"/>
              </a:spcAft>
              <a:buClr>
                <a:schemeClr val="dk1"/>
              </a:buClr>
              <a:buSzPct val="25000"/>
              <a:buFont typeface="Calibri"/>
              <a:buNone/>
            </a:pPr>
            <a:r>
              <a:rPr lang="en" sz="1800" b="0" i="0" u="none" strike="noStrike" cap="none" baseline="0">
                <a:solidFill>
                  <a:schemeClr val="dk1"/>
                </a:solidFill>
                <a:latin typeface="Calibri"/>
                <a:ea typeface="Calibri"/>
                <a:cs typeface="Calibri"/>
                <a:sym typeface="Calibri"/>
              </a:rPr>
              <a:t>X tells the story of </a:t>
            </a:r>
          </a:p>
          <a:p>
            <a:pPr marL="1828800" marR="0" lvl="4" indent="0" algn="l" rtl="0">
              <a:lnSpc>
                <a:spcPct val="100000"/>
              </a:lnSpc>
              <a:spcBef>
                <a:spcPts val="1000"/>
              </a:spcBef>
              <a:spcAft>
                <a:spcPts val="0"/>
              </a:spcAft>
              <a:buClr>
                <a:schemeClr val="dk1"/>
              </a:buClr>
              <a:buSzPct val="25000"/>
              <a:buFont typeface="Calibri"/>
              <a:buNone/>
            </a:pPr>
            <a:r>
              <a:rPr lang="en" sz="1800" b="0" i="0" u="none" strike="noStrike" cap="none" baseline="0">
                <a:solidFill>
                  <a:schemeClr val="dk1"/>
                </a:solidFill>
                <a:latin typeface="Calibri"/>
                <a:ea typeface="Calibri"/>
                <a:cs typeface="Calibri"/>
                <a:sym typeface="Calibri"/>
              </a:rPr>
              <a:t>X reports that </a:t>
            </a:r>
          </a:p>
          <a:p>
            <a:pPr marL="1828800" marR="0" lvl="4" indent="0" algn="l" rtl="0">
              <a:lnSpc>
                <a:spcPct val="100000"/>
              </a:lnSpc>
              <a:spcBef>
                <a:spcPts val="1000"/>
              </a:spcBef>
              <a:spcAft>
                <a:spcPts val="0"/>
              </a:spcAft>
              <a:buClr>
                <a:schemeClr val="dk1"/>
              </a:buClr>
              <a:buSzPct val="25000"/>
              <a:buFont typeface="Calibri"/>
              <a:buNone/>
            </a:pPr>
            <a:r>
              <a:rPr lang="en" sz="1800" b="0" i="0" u="none" strike="noStrike" cap="none" baseline="0">
                <a:solidFill>
                  <a:schemeClr val="dk1"/>
                </a:solidFill>
                <a:latin typeface="Calibri"/>
                <a:ea typeface="Calibri"/>
                <a:cs typeface="Calibri"/>
                <a:sym typeface="Calibri"/>
              </a:rPr>
              <a:t>X believes that</a:t>
            </a:r>
          </a:p>
          <a:p>
            <a:pPr marL="0" marR="0" lvl="0" indent="0" algn="r" rtl="0">
              <a:lnSpc>
                <a:spcPct val="75000"/>
              </a:lnSpc>
              <a:spcBef>
                <a:spcPts val="400"/>
              </a:spcBef>
              <a:buClr>
                <a:schemeClr val="dk1"/>
              </a:buClr>
              <a:buSzPct val="25000"/>
              <a:buFont typeface="Arial"/>
              <a:buNone/>
            </a:pPr>
            <a:r>
              <a:rPr lang="en" sz="1800" b="0" i="0" u="none" strike="noStrike" cap="none" baseline="0">
                <a:solidFill>
                  <a:schemeClr val="dk1"/>
                </a:solidFill>
                <a:latin typeface="Calibri"/>
                <a:ea typeface="Calibri"/>
                <a:cs typeface="Calibri"/>
                <a:sym typeface="Calibri"/>
              </a:rPr>
              <a:t>- Graff and Birkenstein’s </a:t>
            </a:r>
            <a:r>
              <a:rPr lang="en" sz="1800" b="0" i="1" u="none" strike="noStrike" cap="none" baseline="0">
                <a:solidFill>
                  <a:schemeClr val="dk1"/>
                </a:solidFill>
                <a:latin typeface="Calibri"/>
                <a:ea typeface="Calibri"/>
                <a:cs typeface="Calibri"/>
                <a:sym typeface="Calibri"/>
              </a:rPr>
              <a:t>They Say I Say</a:t>
            </a:r>
            <a:r>
              <a:rPr lang="en" sz="1800" b="0" i="0" u="none" strike="noStrike" cap="none" baseline="0">
                <a:solidFill>
                  <a:schemeClr val="dk1"/>
                </a:solidFill>
                <a:latin typeface="Calibri"/>
                <a:ea typeface="Calibri"/>
                <a:cs typeface="Calibri"/>
                <a:sym typeface="Calibri"/>
              </a:rPr>
              <a:t>:</a:t>
            </a:r>
          </a:p>
          <a:p>
            <a:pPr marL="0" marR="0" lvl="0" indent="0" algn="l" rtl="0">
              <a:lnSpc>
                <a:spcPct val="75000"/>
              </a:lnSpc>
              <a:spcBef>
                <a:spcPts val="1000"/>
              </a:spcBef>
              <a:buClr>
                <a:schemeClr val="dk1"/>
              </a:buClr>
              <a:buFont typeface="Calibri"/>
              <a:buNone/>
            </a:pPr>
            <a:endParaRPr sz="1800" b="0" i="0" u="none" strike="noStrike" cap="none" baseline="0">
              <a:solidFill>
                <a:schemeClr val="dk1"/>
              </a:solidFill>
              <a:latin typeface="Calibri"/>
              <a:ea typeface="Calibri"/>
              <a:cs typeface="Calibri"/>
              <a:sym typeface="Calibri"/>
            </a:endParaRPr>
          </a:p>
          <a:p>
            <a:pPr marL="0" marR="0" lvl="0" indent="0" algn="l" rtl="0">
              <a:lnSpc>
                <a:spcPct val="75000"/>
              </a:lnSpc>
              <a:spcBef>
                <a:spcPts val="1000"/>
              </a:spcBef>
              <a:buClr>
                <a:schemeClr val="dk1"/>
              </a:buClr>
              <a:buFont typeface="Calibri"/>
              <a:buNone/>
            </a:pPr>
            <a:endParaRPr sz="1800" b="0" i="0" u="none" strike="noStrike" cap="none" baseline="0">
              <a:solidFill>
                <a:schemeClr val="dk1"/>
              </a:solidFill>
              <a:latin typeface="Calibri"/>
              <a:ea typeface="Calibri"/>
              <a:cs typeface="Calibri"/>
              <a:sym typeface="Calibri"/>
            </a:endParaRPr>
          </a:p>
        </p:txBody>
      </p:sp>
      <p:sp>
        <p:nvSpPr>
          <p:cNvPr id="251" name="Shape 251"/>
          <p:cNvSpPr txBox="1">
            <a:spLocks noGrp="1"/>
          </p:cNvSpPr>
          <p:nvPr>
            <p:ph type="ftr" idx="11"/>
          </p:nvPr>
        </p:nvSpPr>
        <p:spPr>
          <a:xfrm>
            <a:off x="3028950" y="4800325"/>
            <a:ext cx="3086099" cy="207719"/>
          </a:xfrm>
          <a:prstGeom prst="rect">
            <a:avLst/>
          </a:prstGeom>
          <a:noFill/>
          <a:ln>
            <a:noFill/>
          </a:ln>
        </p:spPr>
        <p:txBody>
          <a:bodyPr lIns="91425" tIns="45700" rIns="91425" bIns="45700" anchor="ctr" anchorCtr="0">
            <a:noAutofit/>
          </a:bodyPr>
          <a:lstStyle/>
          <a:p>
            <a:pPr marL="0" marR="0" lvl="0" indent="0" algn="ctr" rtl="0">
              <a:spcBef>
                <a:spcPts val="0"/>
              </a:spcBef>
              <a:buClr>
                <a:srgbClr val="888888"/>
              </a:buClr>
              <a:buSzPct val="25000"/>
              <a:buFont typeface="Calibri"/>
              <a:buNone/>
            </a:pPr>
            <a:r>
              <a:rPr lang="en" sz="1200" b="0" i="0" u="none" strike="noStrike" cap="none" baseline="0">
                <a:solidFill>
                  <a:srgbClr val="888888"/>
                </a:solidFill>
                <a:latin typeface="Calibri"/>
                <a:ea typeface="Calibri"/>
                <a:cs typeface="Calibri"/>
                <a:sym typeface="Calibri"/>
              </a:rPr>
              <a:t>Leeanne Bordelon, NSU Writing Project, 2014</a:t>
            </a:r>
          </a:p>
        </p:txBody>
      </p:sp>
      <p:pic>
        <p:nvPicPr>
          <p:cNvPr id="252" name="Shape 252"/>
          <p:cNvPicPr preferRelativeResize="0"/>
          <p:nvPr/>
        </p:nvPicPr>
        <p:blipFill rotWithShape="1">
          <a:blip r:embed="rId3">
            <a:alphaModFix/>
          </a:blip>
          <a:srcRect/>
          <a:stretch/>
        </p:blipFill>
        <p:spPr>
          <a:xfrm>
            <a:off x="571500" y="1143000"/>
            <a:ext cx="2514599" cy="3135891"/>
          </a:xfrm>
          <a:prstGeom prst="rect">
            <a:avLst/>
          </a:prstGeom>
          <a:noFill/>
          <a:ln>
            <a:noFill/>
          </a:ln>
        </p:spPr>
      </p:pic>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Shape 257"/>
          <p:cNvSpPr txBox="1">
            <a:spLocks noGrp="1"/>
          </p:cNvSpPr>
          <p:nvPr>
            <p:ph type="title"/>
          </p:nvPr>
        </p:nvSpPr>
        <p:spPr>
          <a:xfrm>
            <a:off x="685800" y="457200"/>
            <a:ext cx="8011096" cy="526267"/>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 sz="3200" b="1" i="0" u="none" strike="noStrike" cap="none" baseline="0" dirty="0">
                <a:solidFill>
                  <a:schemeClr val="dk1"/>
                </a:solidFill>
                <a:latin typeface="Calibri" panose="020F0502020204030204" pitchFamily="34" charset="0"/>
                <a:ea typeface="Amatic SC"/>
                <a:cs typeface="Amatic SC"/>
                <a:sym typeface="Amatic SC"/>
              </a:rPr>
              <a:t>An Example of Illustrating</a:t>
            </a:r>
          </a:p>
        </p:txBody>
      </p:sp>
      <p:sp>
        <p:nvSpPr>
          <p:cNvPr id="258" name="Shape 258"/>
          <p:cNvSpPr txBox="1">
            <a:spLocks noGrp="1"/>
          </p:cNvSpPr>
          <p:nvPr>
            <p:ph type="body" idx="1"/>
          </p:nvPr>
        </p:nvSpPr>
        <p:spPr>
          <a:xfrm>
            <a:off x="2971800" y="1143000"/>
            <a:ext cx="5979673" cy="245324"/>
          </a:xfrm>
          <a:prstGeom prst="rect">
            <a:avLst/>
          </a:prstGeom>
          <a:noFill/>
          <a:ln>
            <a:noFill/>
          </a:ln>
        </p:spPr>
        <p:txBody>
          <a:bodyPr lIns="91425" tIns="45700" rIns="91425" bIns="45700" anchor="t" anchorCtr="0">
            <a:noAutofit/>
          </a:bodyPr>
          <a:lstStyle/>
          <a:p>
            <a:pPr marL="0" marR="0" lvl="0" indent="0" algn="l" rtl="0">
              <a:lnSpc>
                <a:spcPct val="75000"/>
              </a:lnSpc>
              <a:spcBef>
                <a:spcPts val="0"/>
              </a:spcBef>
              <a:buClr>
                <a:schemeClr val="dk1"/>
              </a:buClr>
              <a:buFont typeface="Calibri"/>
              <a:buNone/>
            </a:pPr>
            <a:endParaRPr sz="1950" b="0" i="0" u="none" strike="noStrike" cap="none" baseline="0">
              <a:solidFill>
                <a:schemeClr val="dk1"/>
              </a:solidFill>
              <a:latin typeface="Calibri"/>
              <a:ea typeface="Calibri"/>
              <a:cs typeface="Calibri"/>
              <a:sym typeface="Calibri"/>
            </a:endParaRPr>
          </a:p>
        </p:txBody>
      </p:sp>
      <p:sp>
        <p:nvSpPr>
          <p:cNvPr id="259" name="Shape 259"/>
          <p:cNvSpPr txBox="1">
            <a:spLocks noGrp="1"/>
          </p:cNvSpPr>
          <p:nvPr>
            <p:ph type="ftr" idx="11"/>
          </p:nvPr>
        </p:nvSpPr>
        <p:spPr>
          <a:xfrm>
            <a:off x="3028950" y="4800325"/>
            <a:ext cx="3086099" cy="207719"/>
          </a:xfrm>
          <a:prstGeom prst="rect">
            <a:avLst/>
          </a:prstGeom>
          <a:noFill/>
          <a:ln>
            <a:noFill/>
          </a:ln>
        </p:spPr>
        <p:txBody>
          <a:bodyPr lIns="91425" tIns="45700" rIns="91425" bIns="45700" anchor="ctr" anchorCtr="0">
            <a:noAutofit/>
          </a:bodyPr>
          <a:lstStyle/>
          <a:p>
            <a:pPr marL="0" marR="0" lvl="0" indent="0" algn="ctr" rtl="0">
              <a:spcBef>
                <a:spcPts val="0"/>
              </a:spcBef>
              <a:buClr>
                <a:srgbClr val="888888"/>
              </a:buClr>
              <a:buSzPct val="25000"/>
              <a:buFont typeface="Calibri"/>
              <a:buNone/>
            </a:pPr>
            <a:r>
              <a:rPr lang="en" sz="1200" b="0" i="0" u="none" strike="noStrike" cap="none" baseline="0">
                <a:solidFill>
                  <a:srgbClr val="888888"/>
                </a:solidFill>
                <a:latin typeface="Calibri"/>
                <a:ea typeface="Calibri"/>
                <a:cs typeface="Calibri"/>
                <a:sym typeface="Calibri"/>
              </a:rPr>
              <a:t>Leeanne Bordelon, NSU Writing Project, 2014</a:t>
            </a:r>
          </a:p>
        </p:txBody>
      </p:sp>
      <p:pic>
        <p:nvPicPr>
          <p:cNvPr id="260" name="Shape 260"/>
          <p:cNvPicPr preferRelativeResize="0"/>
          <p:nvPr/>
        </p:nvPicPr>
        <p:blipFill rotWithShape="1">
          <a:blip r:embed="rId3">
            <a:alphaModFix/>
          </a:blip>
          <a:srcRect/>
          <a:stretch/>
        </p:blipFill>
        <p:spPr>
          <a:xfrm>
            <a:off x="685800" y="1143000"/>
            <a:ext cx="2514599" cy="3135891"/>
          </a:xfrm>
          <a:prstGeom prst="rect">
            <a:avLst/>
          </a:prstGeom>
          <a:noFill/>
          <a:ln>
            <a:noFill/>
          </a:ln>
        </p:spPr>
      </p:pic>
      <p:sp>
        <p:nvSpPr>
          <p:cNvPr id="261" name="Shape 261"/>
          <p:cNvSpPr/>
          <p:nvPr/>
        </p:nvSpPr>
        <p:spPr>
          <a:xfrm>
            <a:off x="3505200" y="1771650"/>
            <a:ext cx="4572000" cy="1731242"/>
          </a:xfrm>
          <a:prstGeom prst="rect">
            <a:avLst/>
          </a:prstGeom>
          <a:noFill/>
          <a:ln>
            <a:noFill/>
          </a:ln>
        </p:spPr>
        <p:txBody>
          <a:bodyPr lIns="91425" tIns="45700" rIns="91425" bIns="45700" anchor="t" anchorCtr="0">
            <a:noAutofit/>
          </a:bodyPr>
          <a:lstStyle/>
          <a:p>
            <a:pPr marL="145733" marR="0" lvl="0" indent="-6033" algn="l" rtl="0">
              <a:spcBef>
                <a:spcPts val="0"/>
              </a:spcBef>
              <a:buClr>
                <a:srgbClr val="4F6128"/>
              </a:buClr>
              <a:buSzPct val="25000"/>
              <a:buFont typeface="Calibri"/>
              <a:buNone/>
            </a:pPr>
            <a:r>
              <a:rPr lang="en" sz="1800" b="0" i="0" u="none" strike="noStrike" cap="none" baseline="0">
                <a:solidFill>
                  <a:srgbClr val="4F6128"/>
                </a:solidFill>
                <a:latin typeface="Calibri"/>
                <a:ea typeface="Calibri"/>
                <a:cs typeface="Calibri"/>
                <a:sym typeface="Calibri"/>
              </a:rPr>
              <a:t>from “The Early Bird Gets the Bad Grade” by Nancy Kalish:</a:t>
            </a:r>
          </a:p>
          <a:p>
            <a:pPr marL="145733" marR="0" lvl="0" indent="-6033" algn="l" rtl="0">
              <a:spcBef>
                <a:spcPts val="0"/>
              </a:spcBef>
              <a:buClr>
                <a:schemeClr val="dk1"/>
              </a:buClr>
              <a:buFont typeface="Calibri"/>
              <a:buNone/>
            </a:pPr>
            <a:endParaRPr sz="1800" b="0" i="0" u="none" strike="noStrike" cap="none" baseline="0">
              <a:solidFill>
                <a:schemeClr val="dk1"/>
              </a:solidFill>
              <a:latin typeface="Calibri"/>
              <a:ea typeface="Calibri"/>
              <a:cs typeface="Calibri"/>
              <a:sym typeface="Calibri"/>
            </a:endParaRPr>
          </a:p>
          <a:p>
            <a:pPr marL="145733" marR="0" lvl="0" indent="-6033" algn="l" rtl="0">
              <a:spcBef>
                <a:spcPts val="0"/>
              </a:spcBef>
              <a:buClr>
                <a:schemeClr val="dk1"/>
              </a:buClr>
              <a:buSzPct val="25000"/>
              <a:buFont typeface="Calibri"/>
              <a:buNone/>
            </a:pPr>
            <a:r>
              <a:rPr lang="en" sz="1800">
                <a:solidFill>
                  <a:schemeClr val="dk1"/>
                </a:solidFill>
                <a:latin typeface="Calibri"/>
                <a:ea typeface="Calibri"/>
                <a:cs typeface="Calibri"/>
                <a:sym typeface="Calibri"/>
              </a:rPr>
              <a:t>Nancy Kalish reports, </a:t>
            </a:r>
            <a:r>
              <a:rPr lang="en" sz="1800" b="0" i="0" u="none" strike="noStrike" cap="none" baseline="0">
                <a:solidFill>
                  <a:schemeClr val="dk1"/>
                </a:solidFill>
                <a:latin typeface="Calibri"/>
                <a:ea typeface="Calibri"/>
                <a:cs typeface="Calibri"/>
                <a:sym typeface="Calibri"/>
              </a:rPr>
              <a:t>“When high schools in Fayette County in Kentucky delayed their start times to 8:30 a.m., the number of teenagers involved in car crashes dropped, even as they rose in the state.”</a:t>
            </a: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Shape 266"/>
          <p:cNvSpPr txBox="1">
            <a:spLocks noGrp="1"/>
          </p:cNvSpPr>
          <p:nvPr>
            <p:ph type="title"/>
          </p:nvPr>
        </p:nvSpPr>
        <p:spPr>
          <a:xfrm>
            <a:off x="3771900" y="285750"/>
            <a:ext cx="4410645" cy="526267"/>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 sz="4400" b="1" i="0" u="none" strike="noStrike" cap="none" baseline="0" dirty="0">
                <a:solidFill>
                  <a:schemeClr val="dk1"/>
                </a:solidFill>
                <a:latin typeface="Calibri"/>
                <a:ea typeface="Calibri"/>
                <a:cs typeface="Calibri"/>
                <a:sym typeface="Calibri"/>
              </a:rPr>
              <a:t>Let's Find</a:t>
            </a:r>
          </a:p>
        </p:txBody>
      </p:sp>
      <p:sp>
        <p:nvSpPr>
          <p:cNvPr id="267" name="Shape 267"/>
          <p:cNvSpPr txBox="1">
            <a:spLocks noGrp="1"/>
          </p:cNvSpPr>
          <p:nvPr>
            <p:ph type="body" idx="1"/>
          </p:nvPr>
        </p:nvSpPr>
        <p:spPr>
          <a:xfrm>
            <a:off x="-1428750" y="2520697"/>
            <a:ext cx="6172199" cy="2622803"/>
          </a:xfrm>
          <a:prstGeom prst="rect">
            <a:avLst/>
          </a:prstGeom>
          <a:noFill/>
          <a:ln>
            <a:noFill/>
          </a:ln>
        </p:spPr>
        <p:txBody>
          <a:bodyPr lIns="91425" tIns="45700" rIns="91425" bIns="45700" anchor="t" anchorCtr="0">
            <a:noAutofit/>
          </a:bodyPr>
          <a:lstStyle/>
          <a:p>
            <a:pPr marL="2743200" marR="0" lvl="6" indent="0" algn="l" rtl="0">
              <a:lnSpc>
                <a:spcPct val="75000"/>
              </a:lnSpc>
              <a:spcBef>
                <a:spcPts val="0"/>
              </a:spcBef>
              <a:spcAft>
                <a:spcPts val="0"/>
              </a:spcAft>
              <a:buClr>
                <a:schemeClr val="dk1"/>
              </a:buClr>
              <a:buSzPct val="25000"/>
              <a:buFont typeface="Calibri"/>
              <a:buNone/>
            </a:pPr>
            <a:r>
              <a:rPr lang="en" sz="2000" b="0" i="0" u="none" strike="noStrike" cap="none" baseline="0">
                <a:solidFill>
                  <a:schemeClr val="dk1"/>
                </a:solidFill>
                <a:latin typeface="Calibri"/>
                <a:ea typeface="Calibri"/>
                <a:cs typeface="Calibri"/>
                <a:sym typeface="Calibri"/>
              </a:rPr>
              <a:t>X argues that</a:t>
            </a:r>
          </a:p>
          <a:p>
            <a:pPr marL="2743200" marR="0" lvl="6" indent="0" algn="l" rtl="0">
              <a:lnSpc>
                <a:spcPct val="75000"/>
              </a:lnSpc>
              <a:spcBef>
                <a:spcPts val="1000"/>
              </a:spcBef>
              <a:spcAft>
                <a:spcPts val="0"/>
              </a:spcAft>
              <a:buClr>
                <a:schemeClr val="dk1"/>
              </a:buClr>
              <a:buSzPct val="25000"/>
              <a:buFont typeface="Calibri"/>
              <a:buNone/>
            </a:pPr>
            <a:r>
              <a:rPr lang="en" sz="2000" b="0" i="0" u="none" strike="noStrike" cap="none" baseline="0">
                <a:solidFill>
                  <a:schemeClr val="dk1"/>
                </a:solidFill>
                <a:latin typeface="Calibri"/>
                <a:ea typeface="Calibri"/>
                <a:cs typeface="Calibri"/>
                <a:sym typeface="Calibri"/>
              </a:rPr>
              <a:t>X claims that </a:t>
            </a:r>
          </a:p>
          <a:p>
            <a:pPr marL="2743200" marR="0" lvl="6" indent="0" algn="l" rtl="0">
              <a:lnSpc>
                <a:spcPct val="75000"/>
              </a:lnSpc>
              <a:spcBef>
                <a:spcPts val="1000"/>
              </a:spcBef>
              <a:spcAft>
                <a:spcPts val="0"/>
              </a:spcAft>
              <a:buClr>
                <a:schemeClr val="dk1"/>
              </a:buClr>
              <a:buSzPct val="25000"/>
              <a:buFont typeface="Calibri"/>
              <a:buNone/>
            </a:pPr>
            <a:r>
              <a:rPr lang="en" sz="2000" b="0" i="0" u="none" strike="noStrike" cap="none" baseline="0">
                <a:solidFill>
                  <a:schemeClr val="dk1"/>
                </a:solidFill>
                <a:latin typeface="Calibri"/>
                <a:ea typeface="Calibri"/>
                <a:cs typeface="Calibri"/>
                <a:sym typeface="Calibri"/>
              </a:rPr>
              <a:t>X acknowledges that</a:t>
            </a:r>
          </a:p>
          <a:p>
            <a:pPr marL="2743200" marR="0" lvl="6" indent="0" algn="l" rtl="0">
              <a:lnSpc>
                <a:spcPct val="75000"/>
              </a:lnSpc>
              <a:spcBef>
                <a:spcPts val="1000"/>
              </a:spcBef>
              <a:spcAft>
                <a:spcPts val="0"/>
              </a:spcAft>
              <a:buClr>
                <a:schemeClr val="dk1"/>
              </a:buClr>
              <a:buSzPct val="25000"/>
              <a:buFont typeface="Calibri"/>
              <a:buNone/>
            </a:pPr>
            <a:r>
              <a:rPr lang="en" sz="2000" b="0" i="0" u="none" strike="noStrike" cap="none" baseline="0">
                <a:solidFill>
                  <a:schemeClr val="dk1"/>
                </a:solidFill>
                <a:latin typeface="Calibri"/>
                <a:ea typeface="Calibri"/>
                <a:cs typeface="Calibri"/>
                <a:sym typeface="Calibri"/>
              </a:rPr>
              <a:t>X emphasizes that </a:t>
            </a:r>
          </a:p>
          <a:p>
            <a:pPr marL="2743200" marR="0" lvl="6" indent="0" algn="l" rtl="0">
              <a:lnSpc>
                <a:spcPct val="75000"/>
              </a:lnSpc>
              <a:spcBef>
                <a:spcPts val="1000"/>
              </a:spcBef>
              <a:spcAft>
                <a:spcPts val="0"/>
              </a:spcAft>
              <a:buClr>
                <a:schemeClr val="dk1"/>
              </a:buClr>
              <a:buSzPct val="25000"/>
              <a:buFont typeface="Calibri"/>
              <a:buNone/>
            </a:pPr>
            <a:r>
              <a:rPr lang="en" sz="2000" b="0" i="0" u="none" strike="noStrike" cap="none" baseline="0">
                <a:solidFill>
                  <a:schemeClr val="dk1"/>
                </a:solidFill>
                <a:latin typeface="Calibri"/>
                <a:ea typeface="Calibri"/>
                <a:cs typeface="Calibri"/>
                <a:sym typeface="Calibri"/>
              </a:rPr>
              <a:t>X tells the story of </a:t>
            </a:r>
          </a:p>
          <a:p>
            <a:pPr marL="2743200" marR="0" lvl="6" indent="0" algn="l" rtl="0">
              <a:lnSpc>
                <a:spcPct val="75000"/>
              </a:lnSpc>
              <a:spcBef>
                <a:spcPts val="1000"/>
              </a:spcBef>
              <a:spcAft>
                <a:spcPts val="0"/>
              </a:spcAft>
              <a:buClr>
                <a:schemeClr val="dk1"/>
              </a:buClr>
              <a:buSzPct val="25000"/>
              <a:buFont typeface="Calibri"/>
              <a:buNone/>
            </a:pPr>
            <a:r>
              <a:rPr lang="en" sz="2000" b="0" i="0" u="none" strike="noStrike" cap="none" baseline="0">
                <a:solidFill>
                  <a:schemeClr val="dk1"/>
                </a:solidFill>
                <a:latin typeface="Calibri"/>
                <a:ea typeface="Calibri"/>
                <a:cs typeface="Calibri"/>
                <a:sym typeface="Calibri"/>
              </a:rPr>
              <a:t>X reports that </a:t>
            </a:r>
          </a:p>
          <a:p>
            <a:pPr marL="2743200" marR="0" lvl="6" indent="0" algn="l" rtl="0">
              <a:lnSpc>
                <a:spcPct val="75000"/>
              </a:lnSpc>
              <a:spcBef>
                <a:spcPts val="1000"/>
              </a:spcBef>
              <a:spcAft>
                <a:spcPts val="0"/>
              </a:spcAft>
              <a:buClr>
                <a:schemeClr val="dk1"/>
              </a:buClr>
              <a:buSzPct val="25000"/>
              <a:buFont typeface="Calibri"/>
              <a:buNone/>
            </a:pPr>
            <a:r>
              <a:rPr lang="en" sz="2000" b="0" i="0" u="none" strike="noStrike" cap="none" baseline="0">
                <a:solidFill>
                  <a:schemeClr val="dk1"/>
                </a:solidFill>
                <a:latin typeface="Calibri"/>
                <a:ea typeface="Calibri"/>
                <a:cs typeface="Calibri"/>
                <a:sym typeface="Calibri"/>
              </a:rPr>
              <a:t>X believes that</a:t>
            </a:r>
          </a:p>
          <a:p>
            <a:pPr marL="0" marR="0" lvl="0" indent="0" algn="ctr" rtl="0">
              <a:lnSpc>
                <a:spcPct val="75000"/>
              </a:lnSpc>
              <a:spcBef>
                <a:spcPts val="320"/>
              </a:spcBef>
              <a:spcAft>
                <a:spcPts val="0"/>
              </a:spcAft>
              <a:buClr>
                <a:schemeClr val="dk1"/>
              </a:buClr>
              <a:buSzPct val="25000"/>
              <a:buFont typeface="Arial"/>
              <a:buNone/>
            </a:pPr>
            <a:r>
              <a:rPr lang="en" sz="1600" b="0" i="0" u="none" strike="noStrike" cap="none" baseline="0">
                <a:solidFill>
                  <a:schemeClr val="dk1"/>
                </a:solidFill>
                <a:latin typeface="Calibri"/>
                <a:ea typeface="Calibri"/>
                <a:cs typeface="Calibri"/>
                <a:sym typeface="Calibri"/>
              </a:rPr>
              <a:t>	           - Graff and Birkenstein’s </a:t>
            </a:r>
            <a:r>
              <a:rPr lang="en" sz="1600" b="0" i="1" u="none" strike="noStrike" cap="none" baseline="0">
                <a:solidFill>
                  <a:schemeClr val="dk1"/>
                </a:solidFill>
                <a:latin typeface="Calibri"/>
                <a:ea typeface="Calibri"/>
                <a:cs typeface="Calibri"/>
                <a:sym typeface="Calibri"/>
              </a:rPr>
              <a:t>They Say I Say</a:t>
            </a:r>
            <a:r>
              <a:rPr lang="en" sz="1600" b="0" i="0" u="none" strike="noStrike" cap="none" baseline="0">
                <a:solidFill>
                  <a:schemeClr val="dk1"/>
                </a:solidFill>
                <a:latin typeface="Calibri"/>
                <a:ea typeface="Calibri"/>
                <a:cs typeface="Calibri"/>
                <a:sym typeface="Calibri"/>
              </a:rPr>
              <a:t>:</a:t>
            </a:r>
          </a:p>
          <a:p>
            <a:pPr marL="0" marR="0" lvl="0" indent="0" algn="l" rtl="0">
              <a:lnSpc>
                <a:spcPct val="75000"/>
              </a:lnSpc>
              <a:spcBef>
                <a:spcPts val="1000"/>
              </a:spcBef>
              <a:buClr>
                <a:schemeClr val="dk1"/>
              </a:buClr>
              <a:buFont typeface="Calibri"/>
              <a:buNone/>
            </a:pPr>
            <a:endParaRPr sz="1950" b="0" i="0" u="none" strike="noStrike" cap="none" baseline="0">
              <a:solidFill>
                <a:schemeClr val="dk1"/>
              </a:solidFill>
              <a:latin typeface="Calibri"/>
              <a:ea typeface="Calibri"/>
              <a:cs typeface="Calibri"/>
              <a:sym typeface="Calibri"/>
            </a:endParaRPr>
          </a:p>
          <a:p>
            <a:pPr marL="0" marR="0" lvl="0" indent="0" algn="l" rtl="0">
              <a:lnSpc>
                <a:spcPct val="75000"/>
              </a:lnSpc>
              <a:spcBef>
                <a:spcPts val="1000"/>
              </a:spcBef>
              <a:buClr>
                <a:schemeClr val="dk1"/>
              </a:buClr>
              <a:buFont typeface="Calibri"/>
              <a:buNone/>
            </a:pPr>
            <a:endParaRPr sz="1950" b="0" i="0" u="none" strike="noStrike" cap="none" baseline="0">
              <a:solidFill>
                <a:schemeClr val="dk1"/>
              </a:solidFill>
              <a:latin typeface="Calibri"/>
              <a:ea typeface="Calibri"/>
              <a:cs typeface="Calibri"/>
              <a:sym typeface="Calibri"/>
            </a:endParaRPr>
          </a:p>
        </p:txBody>
      </p:sp>
      <p:sp>
        <p:nvSpPr>
          <p:cNvPr id="268" name="Shape 268"/>
          <p:cNvSpPr txBox="1">
            <a:spLocks noGrp="1"/>
          </p:cNvSpPr>
          <p:nvPr>
            <p:ph type="ftr" idx="11"/>
          </p:nvPr>
        </p:nvSpPr>
        <p:spPr>
          <a:xfrm>
            <a:off x="3028950" y="4800325"/>
            <a:ext cx="3086099" cy="207719"/>
          </a:xfrm>
          <a:prstGeom prst="rect">
            <a:avLst/>
          </a:prstGeom>
          <a:noFill/>
          <a:ln>
            <a:noFill/>
          </a:ln>
        </p:spPr>
        <p:txBody>
          <a:bodyPr lIns="91425" tIns="45700" rIns="91425" bIns="45700" anchor="ctr" anchorCtr="0">
            <a:noAutofit/>
          </a:bodyPr>
          <a:lstStyle/>
          <a:p>
            <a:pPr marL="0" marR="0" lvl="0" indent="0" algn="ctr" rtl="0">
              <a:spcBef>
                <a:spcPts val="0"/>
              </a:spcBef>
              <a:buClr>
                <a:srgbClr val="888888"/>
              </a:buClr>
              <a:buSzPct val="25000"/>
              <a:buFont typeface="Calibri"/>
              <a:buNone/>
            </a:pPr>
            <a:r>
              <a:rPr lang="en" sz="1200" b="0" i="0" u="none" strike="noStrike" cap="none" baseline="0">
                <a:solidFill>
                  <a:srgbClr val="888888"/>
                </a:solidFill>
                <a:latin typeface="Calibri"/>
                <a:ea typeface="Calibri"/>
                <a:cs typeface="Calibri"/>
                <a:sym typeface="Calibri"/>
              </a:rPr>
              <a:t>Leeanne Bordelon, NSU Writing Project, 2014</a:t>
            </a:r>
          </a:p>
        </p:txBody>
      </p:sp>
      <p:pic>
        <p:nvPicPr>
          <p:cNvPr id="269" name="Shape 269"/>
          <p:cNvPicPr preferRelativeResize="0"/>
          <p:nvPr/>
        </p:nvPicPr>
        <p:blipFill rotWithShape="1">
          <a:blip r:embed="rId3">
            <a:alphaModFix/>
          </a:blip>
          <a:srcRect/>
          <a:stretch/>
        </p:blipFill>
        <p:spPr>
          <a:xfrm>
            <a:off x="514350" y="171450"/>
            <a:ext cx="2400300" cy="2171700"/>
          </a:xfrm>
          <a:prstGeom prst="rect">
            <a:avLst/>
          </a:prstGeom>
          <a:noFill/>
          <a:ln>
            <a:noFill/>
          </a:ln>
        </p:spPr>
      </p:pic>
      <p:sp>
        <p:nvSpPr>
          <p:cNvPr id="270" name="Shape 270"/>
          <p:cNvSpPr txBox="1"/>
          <p:nvPr/>
        </p:nvSpPr>
        <p:spPr>
          <a:xfrm>
            <a:off x="3657600" y="971550"/>
            <a:ext cx="5143499" cy="3393236"/>
          </a:xfrm>
          <a:prstGeom prst="rect">
            <a:avLst/>
          </a:prstGeom>
          <a:noFill/>
          <a:ln>
            <a:noFill/>
          </a:ln>
        </p:spPr>
        <p:txBody>
          <a:bodyPr lIns="91425" tIns="45700" rIns="91425" bIns="45700" anchor="t" anchorCtr="0">
            <a:noAutofit/>
          </a:bodyPr>
          <a:lstStyle/>
          <a:p>
            <a:pPr marL="342900" marR="0" lvl="0" indent="-304800" algn="l" rtl="0">
              <a:spcBef>
                <a:spcPts val="0"/>
              </a:spcBef>
              <a:buClr>
                <a:schemeClr val="dk1"/>
              </a:buClr>
              <a:buSzPct val="100000"/>
              <a:buFont typeface="Noto Symbol"/>
              <a:buChar char="➢"/>
            </a:pPr>
            <a:r>
              <a:rPr lang="en" sz="1800" b="0" i="0" u="none" strike="noStrike" cap="none" baseline="0">
                <a:solidFill>
                  <a:schemeClr val="dk1"/>
                </a:solidFill>
                <a:latin typeface="Calibri"/>
                <a:ea typeface="Calibri"/>
                <a:cs typeface="Calibri"/>
                <a:sym typeface="Calibri"/>
              </a:rPr>
              <a:t>Use the article "The Early Bird Gets the Bad Grade".</a:t>
            </a:r>
            <a:endParaRPr lang="en-US" sz="1800" b="0" i="0" u="none" strike="noStrike" cap="none" baseline="0" dirty="0">
              <a:solidFill>
                <a:schemeClr val="dk1"/>
              </a:solidFill>
              <a:latin typeface="Calibri"/>
              <a:ea typeface="Calibri"/>
              <a:cs typeface="Calibri"/>
              <a:sym typeface="Calibri"/>
            </a:endParaRPr>
          </a:p>
          <a:p>
            <a:pPr marL="342900" marR="0" lvl="0" indent="-342900" algn="l" rtl="0">
              <a:spcBef>
                <a:spcPts val="0"/>
              </a:spcBef>
              <a:buNone/>
            </a:pPr>
            <a:endParaRPr sz="1800" b="0" i="0" u="none" strike="noStrike" cap="none" baseline="0" dirty="0">
              <a:solidFill>
                <a:schemeClr val="dk1"/>
              </a:solidFill>
              <a:latin typeface="Calibri"/>
              <a:ea typeface="Calibri"/>
              <a:cs typeface="Calibri"/>
              <a:sym typeface="Calibri"/>
            </a:endParaRPr>
          </a:p>
          <a:p>
            <a:pPr marL="342900" marR="0" lvl="0" indent="-304800" algn="l" rtl="0">
              <a:spcBef>
                <a:spcPts val="0"/>
              </a:spcBef>
              <a:buClr>
                <a:schemeClr val="dk1"/>
              </a:buClr>
              <a:buSzPct val="100000"/>
              <a:buFont typeface="Noto Symbol"/>
              <a:buChar char="➢"/>
            </a:pPr>
            <a:r>
              <a:rPr lang="en" sz="1800" b="0" i="0" u="none" strike="noStrike" cap="none" baseline="0">
                <a:solidFill>
                  <a:schemeClr val="dk1"/>
                </a:solidFill>
                <a:latin typeface="Calibri"/>
                <a:ea typeface="Calibri"/>
                <a:cs typeface="Calibri"/>
                <a:sym typeface="Calibri"/>
              </a:rPr>
              <a:t>Glance through the article and highlight an example of illustrating.</a:t>
            </a:r>
            <a:endParaRPr lang="en" sz="1800" b="0" i="0" u="none" strike="noStrike" cap="none" baseline="0" dirty="0">
              <a:solidFill>
                <a:schemeClr val="dk1"/>
              </a:solidFill>
              <a:latin typeface="Calibri"/>
              <a:ea typeface="Calibri"/>
              <a:cs typeface="Calibri"/>
              <a:sym typeface="Calibri"/>
            </a:endParaRPr>
          </a:p>
          <a:p>
            <a:pPr marL="342900" marR="0" lvl="0" indent="-342900" algn="l" rtl="0">
              <a:spcBef>
                <a:spcPts val="0"/>
              </a:spcBef>
              <a:buNone/>
            </a:pPr>
            <a:endParaRPr sz="1800" b="0" i="0" u="none" strike="noStrike" cap="none" baseline="0" dirty="0">
              <a:solidFill>
                <a:schemeClr val="dk1"/>
              </a:solidFill>
              <a:latin typeface="Calibri"/>
              <a:ea typeface="Calibri"/>
              <a:cs typeface="Calibri"/>
              <a:sym typeface="Calibri"/>
            </a:endParaRPr>
          </a:p>
          <a:p>
            <a:pPr marL="342900" marR="0" lvl="0" indent="-304800" algn="l" rtl="0">
              <a:spcBef>
                <a:spcPts val="0"/>
              </a:spcBef>
              <a:buClr>
                <a:schemeClr val="dk1"/>
              </a:buClr>
              <a:buSzPct val="100000"/>
              <a:buFont typeface="Noto Symbol"/>
              <a:buChar char="➢"/>
            </a:pPr>
            <a:r>
              <a:rPr lang="en" sz="1800" b="0" i="0" u="none" strike="noStrike" cap="none" baseline="0">
                <a:solidFill>
                  <a:schemeClr val="dk1"/>
                </a:solidFill>
                <a:latin typeface="Calibri"/>
                <a:ea typeface="Calibri"/>
                <a:cs typeface="Calibri"/>
                <a:sym typeface="Calibri"/>
              </a:rPr>
              <a:t>Share examples.</a:t>
            </a:r>
            <a:endParaRPr lang="en" sz="1800" b="0" i="0" u="none" strike="noStrike" cap="none" baseline="0" dirty="0">
              <a:solidFill>
                <a:schemeClr val="dk1"/>
              </a:solidFill>
              <a:latin typeface="Calibri"/>
              <a:ea typeface="Calibri"/>
              <a:cs typeface="Calibri"/>
              <a:sym typeface="Calibri"/>
            </a:endParaRPr>
          </a:p>
          <a:p>
            <a:pPr marL="342900" marR="0" lvl="0" indent="-342900" algn="l" rtl="0">
              <a:spcBef>
                <a:spcPts val="0"/>
              </a:spcBef>
              <a:buNone/>
            </a:pPr>
            <a:endParaRPr sz="1800" b="0" i="0" u="none" strike="noStrike" cap="none" baseline="0" dirty="0">
              <a:solidFill>
                <a:schemeClr val="dk1"/>
              </a:solidFill>
              <a:latin typeface="Calibri"/>
              <a:ea typeface="Calibri"/>
              <a:cs typeface="Calibri"/>
              <a:sym typeface="Calibri"/>
            </a:endParaRPr>
          </a:p>
          <a:p>
            <a:pPr marL="342900" marR="0" lvl="0" indent="-304800" algn="l" rtl="0">
              <a:spcBef>
                <a:spcPts val="0"/>
              </a:spcBef>
              <a:buClr>
                <a:schemeClr val="dk1"/>
              </a:buClr>
              <a:buSzPct val="100000"/>
              <a:buFont typeface="Noto Symbol"/>
              <a:buChar char="➢"/>
            </a:pPr>
            <a:r>
              <a:rPr lang="en" sz="1800" b="0" i="0" u="none" strike="noStrike" cap="none" baseline="0">
                <a:solidFill>
                  <a:schemeClr val="dk1"/>
                </a:solidFill>
                <a:latin typeface="Calibri"/>
                <a:ea typeface="Calibri"/>
                <a:cs typeface="Calibri"/>
                <a:sym typeface="Calibri"/>
              </a:rPr>
              <a:t>"Thumbs up" if you agree, "thumbs sideways" if you're uncertain, and "thumbs down" if you disagree.</a:t>
            </a:r>
            <a:endParaRPr lang="en" sz="1800" b="0" i="0" u="none" strike="noStrike" cap="none" baseline="0" dirty="0">
              <a:solidFill>
                <a:schemeClr val="dk1"/>
              </a:solidFill>
              <a:latin typeface="Calibri"/>
              <a:ea typeface="Calibri"/>
              <a:cs typeface="Calibri"/>
              <a:sym typeface="Calibri"/>
            </a:endParaRPr>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Shape 266"/>
          <p:cNvSpPr txBox="1">
            <a:spLocks noGrp="1"/>
          </p:cNvSpPr>
          <p:nvPr>
            <p:ph type="title"/>
          </p:nvPr>
        </p:nvSpPr>
        <p:spPr>
          <a:xfrm>
            <a:off x="3771900" y="285750"/>
            <a:ext cx="4410645" cy="526267"/>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 sz="4400" b="1" i="0" u="none" strike="noStrike" cap="none" baseline="0" dirty="0">
                <a:solidFill>
                  <a:schemeClr val="dk1"/>
                </a:solidFill>
                <a:latin typeface="Calibri"/>
                <a:ea typeface="Calibri"/>
                <a:cs typeface="Calibri"/>
                <a:sym typeface="Calibri"/>
              </a:rPr>
              <a:t>Let’s Practice</a:t>
            </a:r>
          </a:p>
        </p:txBody>
      </p:sp>
      <p:sp>
        <p:nvSpPr>
          <p:cNvPr id="267" name="Shape 267"/>
          <p:cNvSpPr txBox="1">
            <a:spLocks noGrp="1"/>
          </p:cNvSpPr>
          <p:nvPr>
            <p:ph type="body" idx="1"/>
          </p:nvPr>
        </p:nvSpPr>
        <p:spPr>
          <a:xfrm>
            <a:off x="-1428750" y="2520697"/>
            <a:ext cx="6172199" cy="2622803"/>
          </a:xfrm>
          <a:prstGeom prst="rect">
            <a:avLst/>
          </a:prstGeom>
          <a:noFill/>
          <a:ln>
            <a:noFill/>
          </a:ln>
        </p:spPr>
        <p:txBody>
          <a:bodyPr lIns="91425" tIns="45700" rIns="91425" bIns="45700" anchor="t" anchorCtr="0">
            <a:noAutofit/>
          </a:bodyPr>
          <a:lstStyle/>
          <a:p>
            <a:pPr marL="2743200" marR="0" lvl="6" indent="0" algn="l" rtl="0">
              <a:lnSpc>
                <a:spcPct val="75000"/>
              </a:lnSpc>
              <a:spcBef>
                <a:spcPts val="0"/>
              </a:spcBef>
              <a:spcAft>
                <a:spcPts val="0"/>
              </a:spcAft>
              <a:buClr>
                <a:schemeClr val="dk1"/>
              </a:buClr>
              <a:buSzPct val="25000"/>
              <a:buFont typeface="Calibri"/>
              <a:buNone/>
            </a:pPr>
            <a:r>
              <a:rPr lang="en" sz="2000" b="0" i="0" u="none" strike="noStrike" cap="none" baseline="0">
                <a:solidFill>
                  <a:schemeClr val="dk1"/>
                </a:solidFill>
                <a:latin typeface="Calibri"/>
                <a:ea typeface="Calibri"/>
                <a:cs typeface="Calibri"/>
                <a:sym typeface="Calibri"/>
              </a:rPr>
              <a:t>X argues that</a:t>
            </a:r>
          </a:p>
          <a:p>
            <a:pPr marL="2743200" marR="0" lvl="6" indent="0" algn="l" rtl="0">
              <a:lnSpc>
                <a:spcPct val="75000"/>
              </a:lnSpc>
              <a:spcBef>
                <a:spcPts val="1000"/>
              </a:spcBef>
              <a:spcAft>
                <a:spcPts val="0"/>
              </a:spcAft>
              <a:buClr>
                <a:schemeClr val="dk1"/>
              </a:buClr>
              <a:buSzPct val="25000"/>
              <a:buFont typeface="Calibri"/>
              <a:buNone/>
            </a:pPr>
            <a:r>
              <a:rPr lang="en" sz="2000" b="0" i="0" u="none" strike="noStrike" cap="none" baseline="0">
                <a:solidFill>
                  <a:schemeClr val="dk1"/>
                </a:solidFill>
                <a:latin typeface="Calibri"/>
                <a:ea typeface="Calibri"/>
                <a:cs typeface="Calibri"/>
                <a:sym typeface="Calibri"/>
              </a:rPr>
              <a:t>X claims that </a:t>
            </a:r>
          </a:p>
          <a:p>
            <a:pPr marL="2743200" marR="0" lvl="6" indent="0" algn="l" rtl="0">
              <a:lnSpc>
                <a:spcPct val="75000"/>
              </a:lnSpc>
              <a:spcBef>
                <a:spcPts val="1000"/>
              </a:spcBef>
              <a:spcAft>
                <a:spcPts val="0"/>
              </a:spcAft>
              <a:buClr>
                <a:schemeClr val="dk1"/>
              </a:buClr>
              <a:buSzPct val="25000"/>
              <a:buFont typeface="Calibri"/>
              <a:buNone/>
            </a:pPr>
            <a:r>
              <a:rPr lang="en" sz="2000" b="0" i="0" u="none" strike="noStrike" cap="none" baseline="0">
                <a:solidFill>
                  <a:schemeClr val="dk1"/>
                </a:solidFill>
                <a:latin typeface="Calibri"/>
                <a:ea typeface="Calibri"/>
                <a:cs typeface="Calibri"/>
                <a:sym typeface="Calibri"/>
              </a:rPr>
              <a:t>X acknowledges that</a:t>
            </a:r>
          </a:p>
          <a:p>
            <a:pPr marL="2743200" marR="0" lvl="6" indent="0" algn="l" rtl="0">
              <a:lnSpc>
                <a:spcPct val="75000"/>
              </a:lnSpc>
              <a:spcBef>
                <a:spcPts val="1000"/>
              </a:spcBef>
              <a:spcAft>
                <a:spcPts val="0"/>
              </a:spcAft>
              <a:buClr>
                <a:schemeClr val="dk1"/>
              </a:buClr>
              <a:buSzPct val="25000"/>
              <a:buFont typeface="Calibri"/>
              <a:buNone/>
            </a:pPr>
            <a:r>
              <a:rPr lang="en" sz="2000" b="0" i="0" u="none" strike="noStrike" cap="none" baseline="0">
                <a:solidFill>
                  <a:schemeClr val="dk1"/>
                </a:solidFill>
                <a:latin typeface="Calibri"/>
                <a:ea typeface="Calibri"/>
                <a:cs typeface="Calibri"/>
                <a:sym typeface="Calibri"/>
              </a:rPr>
              <a:t>X emphasizes that </a:t>
            </a:r>
          </a:p>
          <a:p>
            <a:pPr marL="2743200" marR="0" lvl="6" indent="0" algn="l" rtl="0">
              <a:lnSpc>
                <a:spcPct val="75000"/>
              </a:lnSpc>
              <a:spcBef>
                <a:spcPts val="1000"/>
              </a:spcBef>
              <a:spcAft>
                <a:spcPts val="0"/>
              </a:spcAft>
              <a:buClr>
                <a:schemeClr val="dk1"/>
              </a:buClr>
              <a:buSzPct val="25000"/>
              <a:buFont typeface="Calibri"/>
              <a:buNone/>
            </a:pPr>
            <a:r>
              <a:rPr lang="en" sz="2000" b="0" i="0" u="none" strike="noStrike" cap="none" baseline="0">
                <a:solidFill>
                  <a:schemeClr val="dk1"/>
                </a:solidFill>
                <a:latin typeface="Calibri"/>
                <a:ea typeface="Calibri"/>
                <a:cs typeface="Calibri"/>
                <a:sym typeface="Calibri"/>
              </a:rPr>
              <a:t>X tells the story of </a:t>
            </a:r>
          </a:p>
          <a:p>
            <a:pPr marL="2743200" marR="0" lvl="6" indent="0" algn="l" rtl="0">
              <a:lnSpc>
                <a:spcPct val="75000"/>
              </a:lnSpc>
              <a:spcBef>
                <a:spcPts val="1000"/>
              </a:spcBef>
              <a:spcAft>
                <a:spcPts val="0"/>
              </a:spcAft>
              <a:buClr>
                <a:schemeClr val="dk1"/>
              </a:buClr>
              <a:buSzPct val="25000"/>
              <a:buFont typeface="Calibri"/>
              <a:buNone/>
            </a:pPr>
            <a:r>
              <a:rPr lang="en" sz="2000" b="0" i="0" u="none" strike="noStrike" cap="none" baseline="0">
                <a:solidFill>
                  <a:schemeClr val="dk1"/>
                </a:solidFill>
                <a:latin typeface="Calibri"/>
                <a:ea typeface="Calibri"/>
                <a:cs typeface="Calibri"/>
                <a:sym typeface="Calibri"/>
              </a:rPr>
              <a:t>X reports that </a:t>
            </a:r>
          </a:p>
          <a:p>
            <a:pPr marL="2743200" marR="0" lvl="6" indent="0" algn="l" rtl="0">
              <a:lnSpc>
                <a:spcPct val="75000"/>
              </a:lnSpc>
              <a:spcBef>
                <a:spcPts val="1000"/>
              </a:spcBef>
              <a:spcAft>
                <a:spcPts val="0"/>
              </a:spcAft>
              <a:buClr>
                <a:schemeClr val="dk1"/>
              </a:buClr>
              <a:buSzPct val="25000"/>
              <a:buFont typeface="Calibri"/>
              <a:buNone/>
            </a:pPr>
            <a:r>
              <a:rPr lang="en" sz="2000" b="0" i="0" u="none" strike="noStrike" cap="none" baseline="0">
                <a:solidFill>
                  <a:schemeClr val="dk1"/>
                </a:solidFill>
                <a:latin typeface="Calibri"/>
                <a:ea typeface="Calibri"/>
                <a:cs typeface="Calibri"/>
                <a:sym typeface="Calibri"/>
              </a:rPr>
              <a:t>X believes that</a:t>
            </a:r>
          </a:p>
          <a:p>
            <a:pPr marL="0" marR="0" lvl="0" indent="0" algn="ctr" rtl="0">
              <a:lnSpc>
                <a:spcPct val="75000"/>
              </a:lnSpc>
              <a:spcBef>
                <a:spcPts val="320"/>
              </a:spcBef>
              <a:spcAft>
                <a:spcPts val="0"/>
              </a:spcAft>
              <a:buClr>
                <a:schemeClr val="dk1"/>
              </a:buClr>
              <a:buSzPct val="25000"/>
              <a:buFont typeface="Arial"/>
              <a:buNone/>
            </a:pPr>
            <a:r>
              <a:rPr lang="en" sz="1600" b="0" i="0" u="none" strike="noStrike" cap="none" baseline="0">
                <a:solidFill>
                  <a:schemeClr val="dk1"/>
                </a:solidFill>
                <a:latin typeface="Calibri"/>
                <a:ea typeface="Calibri"/>
                <a:cs typeface="Calibri"/>
                <a:sym typeface="Calibri"/>
              </a:rPr>
              <a:t>	           - Graff and Birkenstein’s </a:t>
            </a:r>
            <a:r>
              <a:rPr lang="en" sz="1600" b="0" i="1" u="none" strike="noStrike" cap="none" baseline="0">
                <a:solidFill>
                  <a:schemeClr val="dk1"/>
                </a:solidFill>
                <a:latin typeface="Calibri"/>
                <a:ea typeface="Calibri"/>
                <a:cs typeface="Calibri"/>
                <a:sym typeface="Calibri"/>
              </a:rPr>
              <a:t>They Say I Say</a:t>
            </a:r>
            <a:r>
              <a:rPr lang="en" sz="1600" b="0" i="0" u="none" strike="noStrike" cap="none" baseline="0">
                <a:solidFill>
                  <a:schemeClr val="dk1"/>
                </a:solidFill>
                <a:latin typeface="Calibri"/>
                <a:ea typeface="Calibri"/>
                <a:cs typeface="Calibri"/>
                <a:sym typeface="Calibri"/>
              </a:rPr>
              <a:t>:</a:t>
            </a:r>
          </a:p>
          <a:p>
            <a:pPr marL="0" marR="0" lvl="0" indent="0" algn="l" rtl="0">
              <a:lnSpc>
                <a:spcPct val="75000"/>
              </a:lnSpc>
              <a:spcBef>
                <a:spcPts val="1000"/>
              </a:spcBef>
              <a:buClr>
                <a:schemeClr val="dk1"/>
              </a:buClr>
              <a:buFont typeface="Calibri"/>
              <a:buNone/>
            </a:pPr>
            <a:endParaRPr sz="1950" b="0" i="0" u="none" strike="noStrike" cap="none" baseline="0">
              <a:solidFill>
                <a:schemeClr val="dk1"/>
              </a:solidFill>
              <a:latin typeface="Calibri"/>
              <a:ea typeface="Calibri"/>
              <a:cs typeface="Calibri"/>
              <a:sym typeface="Calibri"/>
            </a:endParaRPr>
          </a:p>
          <a:p>
            <a:pPr marL="0" marR="0" lvl="0" indent="0" algn="l" rtl="0">
              <a:lnSpc>
                <a:spcPct val="75000"/>
              </a:lnSpc>
              <a:spcBef>
                <a:spcPts val="1000"/>
              </a:spcBef>
              <a:buClr>
                <a:schemeClr val="dk1"/>
              </a:buClr>
              <a:buFont typeface="Calibri"/>
              <a:buNone/>
            </a:pPr>
            <a:endParaRPr sz="1950" b="0" i="0" u="none" strike="noStrike" cap="none" baseline="0">
              <a:solidFill>
                <a:schemeClr val="dk1"/>
              </a:solidFill>
              <a:latin typeface="Calibri"/>
              <a:ea typeface="Calibri"/>
              <a:cs typeface="Calibri"/>
              <a:sym typeface="Calibri"/>
            </a:endParaRPr>
          </a:p>
        </p:txBody>
      </p:sp>
      <p:sp>
        <p:nvSpPr>
          <p:cNvPr id="268" name="Shape 268"/>
          <p:cNvSpPr txBox="1">
            <a:spLocks noGrp="1"/>
          </p:cNvSpPr>
          <p:nvPr>
            <p:ph type="ftr" idx="11"/>
          </p:nvPr>
        </p:nvSpPr>
        <p:spPr>
          <a:xfrm>
            <a:off x="3028950" y="4800325"/>
            <a:ext cx="3086099" cy="207719"/>
          </a:xfrm>
          <a:prstGeom prst="rect">
            <a:avLst/>
          </a:prstGeom>
          <a:noFill/>
          <a:ln>
            <a:noFill/>
          </a:ln>
        </p:spPr>
        <p:txBody>
          <a:bodyPr lIns="91425" tIns="45700" rIns="91425" bIns="45700" anchor="ctr" anchorCtr="0">
            <a:noAutofit/>
          </a:bodyPr>
          <a:lstStyle/>
          <a:p>
            <a:pPr marL="0" marR="0" lvl="0" indent="0" algn="ctr" rtl="0">
              <a:spcBef>
                <a:spcPts val="0"/>
              </a:spcBef>
              <a:buClr>
                <a:srgbClr val="888888"/>
              </a:buClr>
              <a:buSzPct val="25000"/>
              <a:buFont typeface="Calibri"/>
              <a:buNone/>
            </a:pPr>
            <a:r>
              <a:rPr lang="en" sz="1200" b="0" i="0" u="none" strike="noStrike" cap="none" baseline="0">
                <a:solidFill>
                  <a:srgbClr val="888888"/>
                </a:solidFill>
                <a:latin typeface="Calibri"/>
                <a:ea typeface="Calibri"/>
                <a:cs typeface="Calibri"/>
                <a:sym typeface="Calibri"/>
              </a:rPr>
              <a:t>Leeanne Bordelon, NSU Writing Project, 2014</a:t>
            </a:r>
          </a:p>
        </p:txBody>
      </p:sp>
      <p:pic>
        <p:nvPicPr>
          <p:cNvPr id="269" name="Shape 269"/>
          <p:cNvPicPr preferRelativeResize="0"/>
          <p:nvPr/>
        </p:nvPicPr>
        <p:blipFill rotWithShape="1">
          <a:blip r:embed="rId3">
            <a:alphaModFix/>
          </a:blip>
          <a:srcRect/>
          <a:stretch/>
        </p:blipFill>
        <p:spPr>
          <a:xfrm>
            <a:off x="514350" y="171450"/>
            <a:ext cx="2400300" cy="2171700"/>
          </a:xfrm>
          <a:prstGeom prst="rect">
            <a:avLst/>
          </a:prstGeom>
          <a:noFill/>
          <a:ln>
            <a:noFill/>
          </a:ln>
        </p:spPr>
      </p:pic>
      <p:sp>
        <p:nvSpPr>
          <p:cNvPr id="270" name="Shape 270"/>
          <p:cNvSpPr txBox="1"/>
          <p:nvPr/>
        </p:nvSpPr>
        <p:spPr>
          <a:xfrm>
            <a:off x="3657600" y="971550"/>
            <a:ext cx="5143499" cy="3393236"/>
          </a:xfrm>
          <a:prstGeom prst="rect">
            <a:avLst/>
          </a:prstGeom>
          <a:noFill/>
          <a:ln>
            <a:noFill/>
          </a:ln>
        </p:spPr>
        <p:txBody>
          <a:bodyPr lIns="91425" tIns="45700" rIns="91425" bIns="45700" anchor="t" anchorCtr="0">
            <a:noAutofit/>
          </a:bodyPr>
          <a:lstStyle/>
          <a:p>
            <a:pPr marL="342900" marR="0" lvl="0" indent="-304800" algn="l" rtl="0">
              <a:spcBef>
                <a:spcPts val="0"/>
              </a:spcBef>
              <a:buClr>
                <a:schemeClr val="dk1"/>
              </a:buClr>
              <a:buSzPct val="100000"/>
              <a:buFont typeface="Noto Symbol"/>
              <a:buChar char="➢"/>
            </a:pPr>
            <a:r>
              <a:rPr lang="en" sz="1800" b="0" i="0" u="none" strike="noStrike" cap="none" baseline="0">
                <a:solidFill>
                  <a:schemeClr val="dk1"/>
                </a:solidFill>
                <a:latin typeface="Calibri"/>
                <a:ea typeface="Calibri"/>
                <a:cs typeface="Calibri"/>
                <a:sym typeface="Calibri"/>
              </a:rPr>
              <a:t>Use one of the articles from your first mini-unit.</a:t>
            </a:r>
          </a:p>
          <a:p>
            <a:pPr marL="342900" marR="0" lvl="0" indent="-342900" algn="l" rtl="0">
              <a:spcBef>
                <a:spcPts val="0"/>
              </a:spcBef>
              <a:buNone/>
            </a:pPr>
            <a:endParaRPr sz="1800" b="0" i="0" u="none" strike="noStrike" cap="none" baseline="0">
              <a:solidFill>
                <a:schemeClr val="dk1"/>
              </a:solidFill>
              <a:latin typeface="Calibri"/>
              <a:ea typeface="Calibri"/>
              <a:cs typeface="Calibri"/>
              <a:sym typeface="Calibri"/>
            </a:endParaRPr>
          </a:p>
          <a:p>
            <a:pPr marL="342900" marR="0" lvl="0" indent="-304800" algn="l" rtl="0">
              <a:spcBef>
                <a:spcPts val="0"/>
              </a:spcBef>
              <a:buClr>
                <a:schemeClr val="dk1"/>
              </a:buClr>
              <a:buSzPct val="100000"/>
              <a:buFont typeface="Noto Symbol"/>
              <a:buChar char="➢"/>
            </a:pPr>
            <a:r>
              <a:rPr lang="en" sz="1800" b="0" i="0" u="none" strike="noStrike" cap="none" baseline="0">
                <a:solidFill>
                  <a:schemeClr val="dk1"/>
                </a:solidFill>
                <a:latin typeface="Calibri"/>
                <a:ea typeface="Calibri"/>
                <a:cs typeface="Calibri"/>
                <a:sym typeface="Calibri"/>
              </a:rPr>
              <a:t>Glance through the article and highlight a sentence or phrase that captures what  the author is saying.</a:t>
            </a:r>
          </a:p>
          <a:p>
            <a:pPr marL="342900" marR="0" lvl="0" indent="-342900" algn="l" rtl="0">
              <a:spcBef>
                <a:spcPts val="0"/>
              </a:spcBef>
              <a:buNone/>
            </a:pPr>
            <a:endParaRPr sz="1800" b="0" i="0" u="none" strike="noStrike" cap="none" baseline="0">
              <a:solidFill>
                <a:schemeClr val="dk1"/>
              </a:solidFill>
              <a:latin typeface="Calibri"/>
              <a:ea typeface="Calibri"/>
              <a:cs typeface="Calibri"/>
              <a:sym typeface="Calibri"/>
            </a:endParaRPr>
          </a:p>
          <a:p>
            <a:pPr marL="342900" marR="0" lvl="0" indent="-304800" algn="l" rtl="0">
              <a:spcBef>
                <a:spcPts val="0"/>
              </a:spcBef>
              <a:buClr>
                <a:schemeClr val="dk1"/>
              </a:buClr>
              <a:buSzPct val="100000"/>
              <a:buFont typeface="Noto Symbol"/>
              <a:buChar char="➢"/>
            </a:pPr>
            <a:r>
              <a:rPr lang="en" sz="1800" b="0" i="0" u="none" strike="noStrike" cap="none" baseline="0">
                <a:solidFill>
                  <a:schemeClr val="dk1"/>
                </a:solidFill>
                <a:latin typeface="Calibri"/>
                <a:ea typeface="Calibri"/>
                <a:cs typeface="Calibri"/>
                <a:sym typeface="Calibri"/>
              </a:rPr>
              <a:t>Use one of the sentence starters from the left and write a sentence of illustration.</a:t>
            </a:r>
          </a:p>
          <a:p>
            <a:pPr marL="342900" marR="0" lvl="0" indent="-342900" algn="l" rtl="0">
              <a:spcBef>
                <a:spcPts val="0"/>
              </a:spcBef>
              <a:buNone/>
            </a:pPr>
            <a:endParaRPr sz="1800" b="0" i="0" u="none" strike="noStrike" cap="none" baseline="0">
              <a:solidFill>
                <a:schemeClr val="dk1"/>
              </a:solidFill>
              <a:latin typeface="Calibri"/>
              <a:ea typeface="Calibri"/>
              <a:cs typeface="Calibri"/>
              <a:sym typeface="Calibri"/>
            </a:endParaRPr>
          </a:p>
          <a:p>
            <a:pPr marL="342900" marR="0" lvl="0" indent="-304800" algn="l" rtl="0">
              <a:spcBef>
                <a:spcPts val="0"/>
              </a:spcBef>
              <a:buClr>
                <a:schemeClr val="dk1"/>
              </a:buClr>
              <a:buSzPct val="100000"/>
              <a:buFont typeface="Noto Symbol"/>
              <a:buChar char="➢"/>
            </a:pPr>
            <a:r>
              <a:rPr lang="en" sz="1800" b="0" i="0" u="none" strike="noStrike" cap="none" baseline="0">
                <a:solidFill>
                  <a:schemeClr val="dk1"/>
                </a:solidFill>
                <a:latin typeface="Calibri"/>
                <a:ea typeface="Calibri"/>
                <a:cs typeface="Calibri"/>
                <a:sym typeface="Calibri"/>
              </a:rPr>
              <a:t>Share sentence with a partner.</a:t>
            </a:r>
          </a:p>
        </p:txBody>
      </p:sp>
    </p:spTree>
    <p:extLst>
      <p:ext uri="{BB962C8B-B14F-4D97-AF65-F5344CB8AC3E}">
        <p14:creationId xmlns:p14="http://schemas.microsoft.com/office/powerpoint/2010/main" val="4167380039"/>
      </p:ext>
    </p:extLst>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a:spLocks noGrp="1"/>
          </p:cNvSpPr>
          <p:nvPr>
            <p:ph type="body" idx="1"/>
          </p:nvPr>
        </p:nvSpPr>
        <p:spPr>
          <a:xfrm>
            <a:off x="2987825" y="1515590"/>
            <a:ext cx="3200398" cy="1200148"/>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4D160F"/>
              </a:buClr>
              <a:buSzPct val="25000"/>
              <a:buFont typeface="Arial"/>
              <a:buNone/>
            </a:pPr>
            <a:r>
              <a:rPr lang="en" sz="1400" b="1" i="0" u="sng" strike="noStrike" cap="none" baseline="0">
                <a:solidFill>
                  <a:schemeClr val="hlink"/>
                </a:solidFill>
                <a:latin typeface="Arial"/>
                <a:ea typeface="Arial"/>
                <a:cs typeface="Arial"/>
                <a:sym typeface="Arial"/>
                <a:hlinkClick r:id="rId3"/>
              </a:rPr>
              <a:t>Dr. Keri R. Franklin</a:t>
            </a:r>
          </a:p>
          <a:p>
            <a:pPr marL="0" marR="0" lvl="0" indent="0" algn="ctr" rtl="0">
              <a:lnSpc>
                <a:spcPct val="100000"/>
              </a:lnSpc>
              <a:spcBef>
                <a:spcPts val="0"/>
              </a:spcBef>
              <a:spcAft>
                <a:spcPts val="0"/>
              </a:spcAft>
              <a:buClr>
                <a:schemeClr val="dk1"/>
              </a:buClr>
              <a:buSzPct val="25000"/>
              <a:buFont typeface="Arial"/>
              <a:buNone/>
            </a:pPr>
            <a:r>
              <a:rPr lang="en" sz="1400" b="0" i="0" u="none" strike="noStrike" cap="none" baseline="0">
                <a:solidFill>
                  <a:schemeClr val="dk1"/>
                </a:solidFill>
                <a:latin typeface="Arial"/>
                <a:ea typeface="Arial"/>
                <a:cs typeface="Arial"/>
                <a:sym typeface="Arial"/>
              </a:rPr>
              <a:t>Director of Assessment</a:t>
            </a:r>
          </a:p>
          <a:p>
            <a:pPr marL="0" marR="0" lvl="0" indent="0" algn="ctr" rtl="0">
              <a:lnSpc>
                <a:spcPct val="100000"/>
              </a:lnSpc>
              <a:spcBef>
                <a:spcPts val="0"/>
              </a:spcBef>
              <a:spcAft>
                <a:spcPts val="0"/>
              </a:spcAft>
              <a:buClr>
                <a:schemeClr val="dk1"/>
              </a:buClr>
              <a:buSzPct val="25000"/>
              <a:buFont typeface="Arial"/>
              <a:buNone/>
            </a:pPr>
            <a:r>
              <a:rPr lang="en" sz="1400" b="0" i="0" u="none" strike="noStrike" cap="none" baseline="0">
                <a:solidFill>
                  <a:schemeClr val="dk1"/>
                </a:solidFill>
                <a:latin typeface="Arial"/>
                <a:ea typeface="Arial"/>
                <a:cs typeface="Arial"/>
                <a:sym typeface="Arial"/>
              </a:rPr>
              <a:t>Director, Ozarks Writing Project</a:t>
            </a:r>
          </a:p>
          <a:p>
            <a:pPr marL="0" marR="0" lvl="0" indent="0" algn="ctr" rtl="0">
              <a:lnSpc>
                <a:spcPct val="100000"/>
              </a:lnSpc>
              <a:spcBef>
                <a:spcPts val="0"/>
              </a:spcBef>
              <a:spcAft>
                <a:spcPts val="0"/>
              </a:spcAft>
              <a:buClr>
                <a:srgbClr val="4D160F"/>
              </a:buClr>
              <a:buSzPct val="25000"/>
              <a:buFont typeface="Arial"/>
              <a:buNone/>
            </a:pPr>
            <a:r>
              <a:rPr lang="en" sz="1400" b="0" i="0" u="sng" strike="noStrike" cap="none" baseline="0">
                <a:solidFill>
                  <a:schemeClr val="hlink"/>
                </a:solidFill>
                <a:latin typeface="Arial"/>
                <a:ea typeface="Arial"/>
                <a:cs typeface="Arial"/>
                <a:sym typeface="Arial"/>
                <a:hlinkClick r:id="rId4"/>
              </a:rPr>
              <a:t>KFranklin@MissouriState.edu</a:t>
            </a:r>
          </a:p>
          <a:p>
            <a:pPr marL="0" marR="0" lvl="0" indent="0" algn="ctr" rtl="0">
              <a:lnSpc>
                <a:spcPct val="100000"/>
              </a:lnSpc>
              <a:spcBef>
                <a:spcPts val="0"/>
              </a:spcBef>
              <a:spcAft>
                <a:spcPts val="0"/>
              </a:spcAft>
              <a:buClr>
                <a:schemeClr val="dk1"/>
              </a:buClr>
              <a:buSzPct val="25000"/>
              <a:buFont typeface="Arial"/>
              <a:buNone/>
            </a:pPr>
            <a:r>
              <a:rPr lang="en" sz="1400" b="1" i="0" u="none" strike="noStrike" cap="none" baseline="0">
                <a:solidFill>
                  <a:schemeClr val="dk1"/>
                </a:solidFill>
                <a:latin typeface="Arial"/>
                <a:ea typeface="Arial"/>
                <a:cs typeface="Arial"/>
                <a:sym typeface="Arial"/>
              </a:rPr>
              <a:t>Phone:</a:t>
            </a:r>
            <a:r>
              <a:rPr lang="en" sz="1400" b="0" i="0" u="none" strike="noStrike" cap="none" baseline="0">
                <a:solidFill>
                  <a:schemeClr val="dk1"/>
                </a:solidFill>
                <a:latin typeface="Arial"/>
                <a:ea typeface="Arial"/>
                <a:cs typeface="Arial"/>
                <a:sym typeface="Arial"/>
              </a:rPr>
              <a:t> 417-836-6300</a:t>
            </a:r>
          </a:p>
          <a:p>
            <a:pPr marL="342900" marR="0" lvl="0" indent="-342900" algn="ctr" rtl="0">
              <a:lnSpc>
                <a:spcPct val="100000"/>
              </a:lnSpc>
              <a:spcBef>
                <a:spcPts val="320"/>
              </a:spcBef>
              <a:spcAft>
                <a:spcPts val="0"/>
              </a:spcAft>
              <a:buClr>
                <a:schemeClr val="dk1"/>
              </a:buClr>
              <a:buFont typeface="Arial"/>
              <a:buNone/>
            </a:pPr>
            <a:endParaRPr sz="1600" b="1" i="0" u="sng" strike="noStrike" cap="none" baseline="0">
              <a:solidFill>
                <a:schemeClr val="hlink"/>
              </a:solidFill>
              <a:latin typeface="Calibri"/>
              <a:ea typeface="Calibri"/>
              <a:cs typeface="Calibri"/>
              <a:sym typeface="Calibri"/>
              <a:hlinkClick r:id="rId5"/>
            </a:endParaRPr>
          </a:p>
          <a:p>
            <a:pPr marL="342900" marR="0" lvl="0" indent="-342900" algn="ctr" rtl="0">
              <a:lnSpc>
                <a:spcPct val="100000"/>
              </a:lnSpc>
              <a:spcBef>
                <a:spcPts val="320"/>
              </a:spcBef>
              <a:spcAft>
                <a:spcPts val="0"/>
              </a:spcAft>
              <a:buClr>
                <a:schemeClr val="dk1"/>
              </a:buClr>
              <a:buFont typeface="Arial"/>
              <a:buNone/>
            </a:pPr>
            <a:endParaRPr sz="1600" b="1" i="0" u="sng" strike="noStrike" cap="none" baseline="0">
              <a:solidFill>
                <a:schemeClr val="hlink"/>
              </a:solidFill>
              <a:latin typeface="Calibri"/>
              <a:ea typeface="Calibri"/>
              <a:cs typeface="Calibri"/>
              <a:sym typeface="Calibri"/>
              <a:hlinkClick r:id="rId6"/>
            </a:endParaRPr>
          </a:p>
          <a:p>
            <a:pPr marL="342900" marR="0" lvl="0" indent="-342900" algn="ctr" rtl="0">
              <a:lnSpc>
                <a:spcPct val="100000"/>
              </a:lnSpc>
              <a:spcBef>
                <a:spcPts val="480"/>
              </a:spcBef>
              <a:spcAft>
                <a:spcPts val="0"/>
              </a:spcAft>
              <a:buClr>
                <a:schemeClr val="dk1"/>
              </a:buClr>
              <a:buSzPct val="25000"/>
              <a:buFont typeface="Arial"/>
              <a:buNone/>
            </a:pPr>
            <a:r>
              <a:rPr lang="en" sz="2400" b="0" i="0" u="none" strike="noStrike" cap="none" baseline="0">
                <a:solidFill>
                  <a:schemeClr val="dk1"/>
                </a:solidFill>
                <a:latin typeface="Calibri"/>
                <a:ea typeface="Calibri"/>
                <a:cs typeface="Calibri"/>
                <a:sym typeface="Calibri"/>
              </a:rPr>
              <a:t> </a:t>
            </a:r>
          </a:p>
        </p:txBody>
      </p:sp>
      <p:pic>
        <p:nvPicPr>
          <p:cNvPr id="64" name="Shape 64"/>
          <p:cNvPicPr preferRelativeResize="0"/>
          <p:nvPr/>
        </p:nvPicPr>
        <p:blipFill rotWithShape="1">
          <a:blip r:embed="rId7">
            <a:alphaModFix/>
          </a:blip>
          <a:srcRect/>
          <a:stretch/>
        </p:blipFill>
        <p:spPr>
          <a:xfrm>
            <a:off x="3212591" y="114300"/>
            <a:ext cx="2578609" cy="1028699"/>
          </a:xfrm>
          <a:prstGeom prst="rect">
            <a:avLst/>
          </a:prstGeom>
          <a:noFill/>
          <a:ln>
            <a:noFill/>
          </a:ln>
        </p:spPr>
      </p:pic>
      <p:sp>
        <p:nvSpPr>
          <p:cNvPr id="65" name="Shape 65"/>
          <p:cNvSpPr txBox="1"/>
          <p:nvPr/>
        </p:nvSpPr>
        <p:spPr>
          <a:xfrm>
            <a:off x="457200" y="2686050"/>
            <a:ext cx="2895600" cy="230832"/>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baseline="0">
              <a:solidFill>
                <a:srgbClr val="4D160F"/>
              </a:solidFill>
              <a:latin typeface="Arial"/>
              <a:ea typeface="Arial"/>
              <a:cs typeface="Arial"/>
              <a:sym typeface="Arial"/>
            </a:endParaRPr>
          </a:p>
        </p:txBody>
      </p:sp>
      <p:pic>
        <p:nvPicPr>
          <p:cNvPr id="66" name="Shape 66"/>
          <p:cNvPicPr preferRelativeResize="0"/>
          <p:nvPr/>
        </p:nvPicPr>
        <p:blipFill rotWithShape="1">
          <a:blip r:embed="rId8">
            <a:alphaModFix/>
          </a:blip>
          <a:srcRect/>
          <a:stretch/>
        </p:blipFill>
        <p:spPr>
          <a:xfrm>
            <a:off x="3505200" y="4572000"/>
            <a:ext cx="1981199" cy="400049"/>
          </a:xfrm>
          <a:prstGeom prst="rect">
            <a:avLst/>
          </a:prstGeom>
          <a:noFill/>
          <a:ln>
            <a:noFill/>
          </a:ln>
        </p:spPr>
      </p:pic>
      <p:sp>
        <p:nvSpPr>
          <p:cNvPr id="67" name="Shape 67"/>
          <p:cNvSpPr txBox="1"/>
          <p:nvPr/>
        </p:nvSpPr>
        <p:spPr>
          <a:xfrm>
            <a:off x="6019475" y="3659830"/>
            <a:ext cx="3041400" cy="877275"/>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571811"/>
              </a:buClr>
              <a:buSzPct val="25000"/>
              <a:buFont typeface="Arial"/>
              <a:buNone/>
            </a:pPr>
            <a:r>
              <a:rPr lang="en" sz="1400" b="1" i="0" u="sng" strike="noStrike" cap="none" baseline="0">
                <a:solidFill>
                  <a:srgbClr val="5B0F00"/>
                </a:solidFill>
                <a:latin typeface="Arial"/>
                <a:ea typeface="Arial"/>
                <a:cs typeface="Arial"/>
                <a:sym typeface="Arial"/>
              </a:rPr>
              <a:t>Colleen Appel, M.S. Ed. English</a:t>
            </a:r>
          </a:p>
          <a:p>
            <a:pPr marL="0" marR="0" lvl="0" indent="0" algn="ctr" rtl="0">
              <a:lnSpc>
                <a:spcPct val="100000"/>
              </a:lnSpc>
              <a:spcBef>
                <a:spcPts val="0"/>
              </a:spcBef>
              <a:spcAft>
                <a:spcPts val="0"/>
              </a:spcAft>
              <a:buClr>
                <a:srgbClr val="000000"/>
              </a:buClr>
              <a:buSzPct val="25000"/>
              <a:buFont typeface="Arial"/>
              <a:buNone/>
            </a:pPr>
            <a:r>
              <a:rPr lang="en" sz="1400" b="0" i="0" u="none" strike="noStrike" cap="none" baseline="0">
                <a:solidFill>
                  <a:srgbClr val="000000"/>
                </a:solidFill>
                <a:latin typeface="Arial"/>
                <a:ea typeface="Arial"/>
                <a:cs typeface="Arial"/>
                <a:sym typeface="Arial"/>
              </a:rPr>
              <a:t>Teacher Consultant</a:t>
            </a:r>
          </a:p>
          <a:p>
            <a:pPr marL="0" marR="0" lvl="0" indent="0" algn="ctr" rtl="0">
              <a:lnSpc>
                <a:spcPct val="100000"/>
              </a:lnSpc>
              <a:spcBef>
                <a:spcPts val="0"/>
              </a:spcBef>
              <a:spcAft>
                <a:spcPts val="0"/>
              </a:spcAft>
              <a:buClr>
                <a:srgbClr val="000000"/>
              </a:buClr>
              <a:buSzPct val="25000"/>
              <a:buFont typeface="Arial"/>
              <a:buNone/>
            </a:pPr>
            <a:r>
              <a:rPr lang="en" sz="1400" b="0" i="0" u="none" strike="noStrike" cap="none" baseline="0">
                <a:solidFill>
                  <a:srgbClr val="000000"/>
                </a:solidFill>
                <a:latin typeface="Arial"/>
                <a:ea typeface="Arial"/>
                <a:cs typeface="Arial"/>
                <a:sym typeface="Arial"/>
              </a:rPr>
              <a:t>cappel833@gmail.com</a:t>
            </a:r>
          </a:p>
        </p:txBody>
      </p:sp>
      <p:sp>
        <p:nvSpPr>
          <p:cNvPr id="68" name="Shape 68"/>
          <p:cNvSpPr txBox="1"/>
          <p:nvPr/>
        </p:nvSpPr>
        <p:spPr>
          <a:xfrm>
            <a:off x="4042917" y="1163850"/>
            <a:ext cx="833881" cy="20774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 sz="1200" b="0" i="1" u="none" strike="noStrike" cap="none" baseline="0">
                <a:solidFill>
                  <a:srgbClr val="000000"/>
                </a:solidFill>
                <a:latin typeface="Arial"/>
                <a:ea typeface="Arial"/>
                <a:cs typeface="Arial"/>
                <a:sym typeface="Arial"/>
              </a:rPr>
              <a:t>Est. 2008</a:t>
            </a:r>
          </a:p>
        </p:txBody>
      </p:sp>
      <p:sp>
        <p:nvSpPr>
          <p:cNvPr id="69" name="Shape 69"/>
          <p:cNvSpPr txBox="1"/>
          <p:nvPr/>
        </p:nvSpPr>
        <p:spPr>
          <a:xfrm>
            <a:off x="5954032" y="2773696"/>
            <a:ext cx="2743199" cy="230848"/>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0" name="Shape 70"/>
          <p:cNvSpPr txBox="1"/>
          <p:nvPr/>
        </p:nvSpPr>
        <p:spPr>
          <a:xfrm>
            <a:off x="5954032" y="1607767"/>
            <a:ext cx="2743199" cy="230832"/>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1" name="Shape 71"/>
          <p:cNvSpPr txBox="1"/>
          <p:nvPr/>
        </p:nvSpPr>
        <p:spPr>
          <a:xfrm>
            <a:off x="3200388" y="2745441"/>
            <a:ext cx="2631600" cy="877275"/>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571811"/>
              </a:buClr>
              <a:buSzPct val="25000"/>
              <a:buFont typeface="Arial"/>
              <a:buNone/>
            </a:pPr>
            <a:r>
              <a:rPr lang="en" sz="1400" b="1" i="0" u="sng" strike="noStrike" cap="none" baseline="0">
                <a:solidFill>
                  <a:srgbClr val="5B0F00"/>
                </a:solidFill>
                <a:latin typeface="Arial"/>
                <a:ea typeface="Arial"/>
                <a:cs typeface="Arial"/>
                <a:sym typeface="Arial"/>
              </a:rPr>
              <a:t>Pam Hankins, M.S. Ed</a:t>
            </a:r>
          </a:p>
          <a:p>
            <a:pPr marL="0" marR="0" lvl="0" indent="0" algn="ctr" rtl="0">
              <a:lnSpc>
                <a:spcPct val="100000"/>
              </a:lnSpc>
              <a:spcBef>
                <a:spcPts val="0"/>
              </a:spcBef>
              <a:spcAft>
                <a:spcPts val="0"/>
              </a:spcAft>
              <a:buClr>
                <a:srgbClr val="000000"/>
              </a:buClr>
              <a:buSzPct val="25000"/>
              <a:buFont typeface="Arial"/>
              <a:buNone/>
            </a:pPr>
            <a:r>
              <a:rPr lang="en" sz="1400" b="0" i="0" u="none" strike="noStrike" cap="none" baseline="0">
                <a:solidFill>
                  <a:srgbClr val="000000"/>
                </a:solidFill>
                <a:latin typeface="Arial"/>
                <a:ea typeface="Arial"/>
                <a:cs typeface="Arial"/>
                <a:sym typeface="Arial"/>
              </a:rPr>
              <a:t>Professional Development Coordinator</a:t>
            </a:r>
          </a:p>
          <a:p>
            <a:pPr marL="0" marR="0" lvl="0" indent="0" algn="ctr" rtl="0">
              <a:lnSpc>
                <a:spcPct val="100000"/>
              </a:lnSpc>
              <a:spcBef>
                <a:spcPts val="0"/>
              </a:spcBef>
              <a:spcAft>
                <a:spcPts val="0"/>
              </a:spcAft>
              <a:buClr>
                <a:srgbClr val="000000"/>
              </a:buClr>
              <a:buSzPct val="25000"/>
              <a:buFont typeface="Arial"/>
              <a:buNone/>
            </a:pPr>
            <a:r>
              <a:rPr lang="en" sz="1400" b="0" i="0" u="none" strike="noStrike" cap="none" baseline="0">
                <a:solidFill>
                  <a:srgbClr val="000000"/>
                </a:solidFill>
                <a:latin typeface="Arial"/>
                <a:ea typeface="Arial"/>
                <a:cs typeface="Arial"/>
                <a:sym typeface="Arial"/>
              </a:rPr>
              <a:t>Bob-Pamspfd@sbcglobal.net</a:t>
            </a:r>
          </a:p>
          <a:p>
            <a:pPr marL="0" marR="0" lvl="0" indent="0" algn="ctr"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p:txBody>
      </p:sp>
      <p:sp>
        <p:nvSpPr>
          <p:cNvPr id="72" name="Shape 72"/>
          <p:cNvSpPr txBox="1"/>
          <p:nvPr/>
        </p:nvSpPr>
        <p:spPr>
          <a:xfrm>
            <a:off x="5995475" y="2430731"/>
            <a:ext cx="3041400" cy="655424"/>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5B0F00"/>
              </a:buClr>
              <a:buSzPct val="25000"/>
              <a:buFont typeface="Arial"/>
              <a:buNone/>
            </a:pPr>
            <a:r>
              <a:rPr lang="en" sz="1400" b="1" i="0" u="sng" strike="noStrike" cap="none" baseline="0">
                <a:solidFill>
                  <a:srgbClr val="5B0F00"/>
                </a:solidFill>
                <a:latin typeface="Arial"/>
                <a:ea typeface="Arial"/>
                <a:cs typeface="Arial"/>
                <a:sym typeface="Arial"/>
              </a:rPr>
              <a:t>Heather Payne, M.S. Ed. English</a:t>
            </a:r>
          </a:p>
          <a:p>
            <a:pPr marL="0" marR="0" lvl="0" indent="0" algn="ctr" rtl="0">
              <a:lnSpc>
                <a:spcPct val="100000"/>
              </a:lnSpc>
              <a:spcBef>
                <a:spcPts val="0"/>
              </a:spcBef>
              <a:spcAft>
                <a:spcPts val="0"/>
              </a:spcAft>
              <a:buClr>
                <a:srgbClr val="000000"/>
              </a:buClr>
              <a:buSzPct val="25000"/>
              <a:buFont typeface="Arial"/>
              <a:buNone/>
            </a:pPr>
            <a:r>
              <a:rPr lang="en" sz="1400" b="0" i="0" u="none" strike="noStrike" cap="none" baseline="0">
                <a:solidFill>
                  <a:srgbClr val="000000"/>
                </a:solidFill>
                <a:latin typeface="Arial"/>
                <a:ea typeface="Arial"/>
                <a:cs typeface="Arial"/>
                <a:sym typeface="Arial"/>
              </a:rPr>
              <a:t>Co-Director</a:t>
            </a:r>
          </a:p>
          <a:p>
            <a:pPr marL="0" marR="0" lvl="0" indent="0" algn="ctr" rtl="0">
              <a:lnSpc>
                <a:spcPct val="100000"/>
              </a:lnSpc>
              <a:spcBef>
                <a:spcPts val="0"/>
              </a:spcBef>
              <a:spcAft>
                <a:spcPts val="0"/>
              </a:spcAft>
              <a:buClr>
                <a:srgbClr val="000000"/>
              </a:buClr>
              <a:buSzPct val="25000"/>
              <a:buFont typeface="Arial"/>
              <a:buNone/>
            </a:pPr>
            <a:r>
              <a:rPr lang="en" sz="1400" b="0" i="0" u="none" strike="noStrike" cap="none" baseline="0">
                <a:solidFill>
                  <a:srgbClr val="000000"/>
                </a:solidFill>
                <a:latin typeface="Arial"/>
                <a:ea typeface="Arial"/>
                <a:cs typeface="Arial"/>
                <a:sym typeface="Arial"/>
              </a:rPr>
              <a:t>hpayne@missouristate.edu</a:t>
            </a:r>
          </a:p>
        </p:txBody>
      </p:sp>
      <p:sp>
        <p:nvSpPr>
          <p:cNvPr id="73" name="Shape 73"/>
          <p:cNvSpPr txBox="1"/>
          <p:nvPr/>
        </p:nvSpPr>
        <p:spPr>
          <a:xfrm>
            <a:off x="301175" y="2299546"/>
            <a:ext cx="2895600" cy="786599"/>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0000"/>
              </a:buClr>
              <a:buFont typeface="Arial"/>
              <a:buNone/>
            </a:pPr>
            <a:endParaRPr sz="1400" b="0" i="0" u="none" strike="noStrike" cap="none" baseline="0">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5B0F00"/>
              </a:buClr>
              <a:buSzPct val="25000"/>
              <a:buFont typeface="Arial"/>
              <a:buNone/>
            </a:pPr>
            <a:r>
              <a:rPr lang="en" sz="1400" b="1" i="0" u="sng" strike="noStrike" cap="none" baseline="0">
                <a:solidFill>
                  <a:srgbClr val="5B0F00"/>
                </a:solidFill>
                <a:latin typeface="Arial"/>
                <a:ea typeface="Arial"/>
                <a:cs typeface="Arial"/>
                <a:sym typeface="Arial"/>
              </a:rPr>
              <a:t>Andy Love, M.S. Ed. English</a:t>
            </a:r>
          </a:p>
          <a:p>
            <a:pPr marL="0" marR="0" lvl="0" indent="0" algn="ctr" rtl="0">
              <a:lnSpc>
                <a:spcPct val="100000"/>
              </a:lnSpc>
              <a:spcBef>
                <a:spcPts val="0"/>
              </a:spcBef>
              <a:spcAft>
                <a:spcPts val="0"/>
              </a:spcAft>
              <a:buClr>
                <a:srgbClr val="000000"/>
              </a:buClr>
              <a:buSzPct val="25000"/>
              <a:buFont typeface="Arial"/>
              <a:buNone/>
            </a:pPr>
            <a:r>
              <a:rPr lang="en" sz="1400" b="0" i="0" u="none" strike="noStrike" cap="none" baseline="0">
                <a:solidFill>
                  <a:srgbClr val="000000"/>
                </a:solidFill>
                <a:latin typeface="Arial"/>
                <a:ea typeface="Arial"/>
                <a:cs typeface="Arial"/>
                <a:sym typeface="Arial"/>
              </a:rPr>
              <a:t>High School Literacy Coach</a:t>
            </a:r>
          </a:p>
          <a:p>
            <a:pPr marL="0" marR="0" lvl="0" indent="0" algn="ctr" rtl="0">
              <a:lnSpc>
                <a:spcPct val="100000"/>
              </a:lnSpc>
              <a:spcBef>
                <a:spcPts val="0"/>
              </a:spcBef>
              <a:spcAft>
                <a:spcPts val="0"/>
              </a:spcAft>
              <a:buClr>
                <a:srgbClr val="000000"/>
              </a:buClr>
              <a:buSzPct val="25000"/>
              <a:buFont typeface="Arial"/>
              <a:buNone/>
            </a:pPr>
            <a:r>
              <a:rPr lang="en" sz="1400" b="0" i="0" u="none" strike="noStrike" cap="none" baseline="0">
                <a:solidFill>
                  <a:srgbClr val="000000"/>
                </a:solidFill>
                <a:latin typeface="Arial"/>
                <a:ea typeface="Arial"/>
                <a:cs typeface="Arial"/>
                <a:sym typeface="Arial"/>
              </a:rPr>
              <a:t>Bolivar High School</a:t>
            </a:r>
          </a:p>
        </p:txBody>
      </p:sp>
      <p:sp>
        <p:nvSpPr>
          <p:cNvPr id="74" name="Shape 74"/>
          <p:cNvSpPr txBox="1"/>
          <p:nvPr/>
        </p:nvSpPr>
        <p:spPr>
          <a:xfrm>
            <a:off x="114400" y="3371850"/>
            <a:ext cx="3390900" cy="1115325"/>
          </a:xfrm>
          <a:prstGeom prst="rect">
            <a:avLst/>
          </a:prstGeom>
          <a:noFill/>
          <a:ln>
            <a:noFill/>
          </a:ln>
        </p:spPr>
        <p:txBody>
          <a:bodyPr lIns="91425" tIns="91425" rIns="91425" bIns="91425" anchor="ctr" anchorCtr="0">
            <a:noAutofit/>
          </a:bodyPr>
          <a:lstStyle/>
          <a:p>
            <a:pPr marL="0" marR="0" lvl="0" indent="0" algn="ctr" rtl="0">
              <a:lnSpc>
                <a:spcPct val="100000"/>
              </a:lnSpc>
              <a:spcBef>
                <a:spcPts val="0"/>
              </a:spcBef>
              <a:spcAft>
                <a:spcPts val="0"/>
              </a:spcAft>
              <a:buClr>
                <a:srgbClr val="5B0F00"/>
              </a:buClr>
              <a:buSzPct val="25000"/>
              <a:buFont typeface="Arial"/>
              <a:buNone/>
            </a:pPr>
            <a:r>
              <a:rPr lang="en" sz="1400" b="1" i="0" u="sng" strike="noStrike" cap="none" baseline="0">
                <a:solidFill>
                  <a:srgbClr val="5B0F00"/>
                </a:solidFill>
                <a:latin typeface="Arial"/>
                <a:ea typeface="Arial"/>
                <a:cs typeface="Arial"/>
                <a:sym typeface="Arial"/>
              </a:rPr>
              <a:t>Terri McAvoy, M.S Ed.</a:t>
            </a:r>
          </a:p>
          <a:p>
            <a:pPr marL="0" marR="0" lvl="0" indent="0" algn="ctr" rtl="0">
              <a:lnSpc>
                <a:spcPct val="100000"/>
              </a:lnSpc>
              <a:spcBef>
                <a:spcPts val="0"/>
              </a:spcBef>
              <a:spcAft>
                <a:spcPts val="0"/>
              </a:spcAft>
              <a:buClr>
                <a:schemeClr val="dk1"/>
              </a:buClr>
              <a:buSzPct val="25000"/>
              <a:buFont typeface="Arial"/>
              <a:buNone/>
            </a:pPr>
            <a:r>
              <a:rPr lang="en" sz="1400" b="0" i="0" u="none" strike="noStrike" cap="none" baseline="0">
                <a:solidFill>
                  <a:schemeClr val="dk1"/>
                </a:solidFill>
                <a:latin typeface="Arial"/>
                <a:ea typeface="Arial"/>
                <a:cs typeface="Arial"/>
                <a:sym typeface="Arial"/>
              </a:rPr>
              <a:t>Teacher Consultant</a:t>
            </a:r>
          </a:p>
          <a:p>
            <a:pPr marL="0" marR="0" lvl="0" indent="0" algn="ctr" rtl="0">
              <a:lnSpc>
                <a:spcPct val="100000"/>
              </a:lnSpc>
              <a:spcBef>
                <a:spcPts val="0"/>
              </a:spcBef>
              <a:spcAft>
                <a:spcPts val="0"/>
              </a:spcAft>
              <a:buClr>
                <a:schemeClr val="dk1"/>
              </a:buClr>
              <a:buSzPct val="25000"/>
              <a:buFont typeface="Arial"/>
              <a:buNone/>
            </a:pPr>
            <a:r>
              <a:rPr lang="en" sz="1400" b="0" i="0" u="none" strike="noStrike" cap="none" baseline="0">
                <a:solidFill>
                  <a:schemeClr val="dk1"/>
                </a:solidFill>
                <a:latin typeface="Arial"/>
                <a:ea typeface="Arial"/>
                <a:cs typeface="Arial"/>
                <a:sym typeface="Arial"/>
              </a:rPr>
              <a:t>mcavoy.terri@gmail.com</a:t>
            </a:r>
          </a:p>
          <a:p>
            <a:pPr marL="0" marR="0" lvl="0" indent="0" algn="ctr" rtl="0">
              <a:lnSpc>
                <a:spcPct val="100000"/>
              </a:lnSpc>
              <a:spcBef>
                <a:spcPts val="0"/>
              </a:spcBef>
              <a:spcAft>
                <a:spcPts val="0"/>
              </a:spcAft>
              <a:buClr>
                <a:srgbClr val="000000"/>
              </a:buClr>
              <a:buFont typeface="Arial"/>
              <a:buNone/>
            </a:pPr>
            <a:endParaRPr sz="1400" b="0" i="0" u="none" strike="noStrike" cap="none" baseline="0">
              <a:solidFill>
                <a:schemeClr val="dk1"/>
              </a:solidFill>
              <a:latin typeface="Arial"/>
              <a:ea typeface="Arial"/>
              <a:cs typeface="Arial"/>
              <a:sym typeface="Arial"/>
            </a:endParaRP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Shape 275"/>
          <p:cNvSpPr txBox="1">
            <a:spLocks noGrp="1"/>
          </p:cNvSpPr>
          <p:nvPr>
            <p:ph type="title"/>
          </p:nvPr>
        </p:nvSpPr>
        <p:spPr>
          <a:xfrm>
            <a:off x="426027" y="507795"/>
            <a:ext cx="8089322" cy="526267"/>
          </a:xfrm>
          <a:prstGeom prst="rect">
            <a:avLst/>
          </a:prstGeom>
          <a:noFill/>
          <a:ln>
            <a:noFill/>
          </a:ln>
        </p:spPr>
        <p:txBody>
          <a:bodyPr lIns="91425" tIns="45700" rIns="91425" bIns="45700" anchor="ctr" anchorCtr="0">
            <a:noAutofit/>
          </a:bodyPr>
          <a:lstStyle/>
          <a:p>
            <a:pPr marL="0" marR="0" lvl="0" indent="0" algn="r" rtl="0">
              <a:lnSpc>
                <a:spcPct val="90000"/>
              </a:lnSpc>
              <a:spcBef>
                <a:spcPts val="0"/>
              </a:spcBef>
              <a:buClr>
                <a:schemeClr val="dk1"/>
              </a:buClr>
              <a:buSzPct val="25000"/>
              <a:buFont typeface="Calibri"/>
              <a:buNone/>
            </a:pPr>
            <a:r>
              <a:rPr lang="en" sz="4400" b="1" i="0" u="none" strike="noStrike" cap="none" baseline="0">
                <a:solidFill>
                  <a:schemeClr val="dk1"/>
                </a:solidFill>
                <a:latin typeface="Calibri"/>
                <a:ea typeface="Calibri"/>
                <a:cs typeface="Calibri"/>
                <a:sym typeface="Calibri"/>
              </a:rPr>
              <a:t>Authorizing</a:t>
            </a:r>
          </a:p>
        </p:txBody>
      </p:sp>
      <p:pic>
        <p:nvPicPr>
          <p:cNvPr id="276" name="Shape 276"/>
          <p:cNvPicPr preferRelativeResize="0">
            <a:picLocks noGrp="1"/>
          </p:cNvPicPr>
          <p:nvPr>
            <p:ph type="body" idx="1"/>
          </p:nvPr>
        </p:nvPicPr>
        <p:blipFill rotWithShape="1">
          <a:blip r:embed="rId3">
            <a:alphaModFix/>
          </a:blip>
          <a:srcRect/>
          <a:stretch/>
        </p:blipFill>
        <p:spPr>
          <a:xfrm>
            <a:off x="584343" y="1359559"/>
            <a:ext cx="3263503" cy="3263503"/>
          </a:xfrm>
          <a:prstGeom prst="rect">
            <a:avLst/>
          </a:prstGeom>
          <a:noFill/>
          <a:ln w="120650" cap="flat" cmpd="sng">
            <a:solidFill>
              <a:schemeClr val="dk1"/>
            </a:solidFill>
            <a:prstDash val="solid"/>
            <a:round/>
            <a:headEnd type="none" w="med" len="med"/>
            <a:tailEnd type="none" w="med" len="med"/>
          </a:ln>
        </p:spPr>
      </p:pic>
      <p:sp>
        <p:nvSpPr>
          <p:cNvPr id="277" name="Shape 277"/>
          <p:cNvSpPr txBox="1"/>
          <p:nvPr/>
        </p:nvSpPr>
        <p:spPr>
          <a:xfrm>
            <a:off x="5185062" y="1359559"/>
            <a:ext cx="3716652" cy="3086968"/>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Font typeface="Calibri"/>
              <a:buNone/>
            </a:pPr>
            <a:endParaRPr sz="3600" b="0" i="0" u="none" strike="noStrike" cap="none" baseline="0">
              <a:solidFill>
                <a:schemeClr val="dk1"/>
              </a:solidFill>
              <a:latin typeface="Calibri"/>
              <a:ea typeface="Calibri"/>
              <a:cs typeface="Calibri"/>
              <a:sym typeface="Calibri"/>
            </a:endParaRPr>
          </a:p>
          <a:p>
            <a:pPr marL="0" marR="0" lvl="0" indent="0" algn="l" rtl="0">
              <a:lnSpc>
                <a:spcPct val="90000"/>
              </a:lnSpc>
              <a:spcBef>
                <a:spcPts val="0"/>
              </a:spcBef>
              <a:buClr>
                <a:schemeClr val="dk1"/>
              </a:buClr>
              <a:buSzPct val="25000"/>
              <a:buFont typeface="Calibri"/>
              <a:buNone/>
            </a:pPr>
            <a:r>
              <a:rPr lang="en" sz="2400" b="0" i="0" u="none" strike="noStrike" cap="none" baseline="0">
                <a:solidFill>
                  <a:schemeClr val="dk1"/>
                </a:solidFill>
                <a:latin typeface="Calibri"/>
                <a:ea typeface="Calibri"/>
                <a:cs typeface="Calibri"/>
                <a:sym typeface="Calibri"/>
              </a:rPr>
              <a:t>Quote an expert or </a:t>
            </a:r>
          </a:p>
          <a:p>
            <a:pPr marL="0" marR="0" lvl="0" indent="0" algn="l" rtl="0">
              <a:lnSpc>
                <a:spcPct val="90000"/>
              </a:lnSpc>
              <a:spcBef>
                <a:spcPts val="0"/>
              </a:spcBef>
              <a:buClr>
                <a:schemeClr val="dk1"/>
              </a:buClr>
              <a:buSzPct val="25000"/>
              <a:buFont typeface="Calibri"/>
              <a:buNone/>
            </a:pPr>
            <a:r>
              <a:rPr lang="en" sz="2400" b="0" i="0" u="none" strike="noStrike" cap="none" baseline="0">
                <a:solidFill>
                  <a:schemeClr val="dk1"/>
                </a:solidFill>
                <a:latin typeface="Calibri"/>
                <a:ea typeface="Calibri"/>
                <a:cs typeface="Calibri"/>
                <a:sym typeface="Calibri"/>
              </a:rPr>
              <a:t>use the credibility or status of a source </a:t>
            </a:r>
          </a:p>
          <a:p>
            <a:pPr marL="0" marR="0" lvl="0" indent="0" algn="l" rtl="0">
              <a:lnSpc>
                <a:spcPct val="90000"/>
              </a:lnSpc>
              <a:spcBef>
                <a:spcPts val="0"/>
              </a:spcBef>
              <a:buClr>
                <a:schemeClr val="dk1"/>
              </a:buClr>
              <a:buSzPct val="25000"/>
              <a:buFont typeface="Calibri"/>
              <a:buNone/>
            </a:pPr>
            <a:r>
              <a:rPr lang="en" sz="2400" b="0" i="0" u="none" strike="noStrike" cap="none" baseline="0">
                <a:solidFill>
                  <a:schemeClr val="dk1"/>
                </a:solidFill>
                <a:latin typeface="Calibri"/>
                <a:ea typeface="Calibri"/>
                <a:cs typeface="Calibri"/>
                <a:sym typeface="Calibri"/>
              </a:rPr>
              <a:t>to support claim. </a:t>
            </a:r>
          </a:p>
          <a:p>
            <a:pPr marL="228600" marR="0" lvl="0" indent="-50800" algn="l" rtl="0">
              <a:lnSpc>
                <a:spcPct val="90000"/>
              </a:lnSpc>
              <a:spcBef>
                <a:spcPts val="1000"/>
              </a:spcBef>
              <a:buClr>
                <a:schemeClr val="dk1"/>
              </a:buClr>
              <a:buFont typeface="Calibri"/>
              <a:buNone/>
            </a:pPr>
            <a:endParaRPr sz="2800" b="0" i="0" u="none" strike="noStrike" cap="none" baseline="0">
              <a:solidFill>
                <a:schemeClr val="dk1"/>
              </a:solidFill>
              <a:latin typeface="Calibri"/>
              <a:ea typeface="Calibri"/>
              <a:cs typeface="Calibri"/>
              <a:sym typeface="Calibri"/>
            </a:endParaRPr>
          </a:p>
          <a:p>
            <a:pPr marL="0" marR="0" lvl="0" indent="0" algn="l" rtl="0">
              <a:lnSpc>
                <a:spcPct val="90000"/>
              </a:lnSpc>
              <a:spcBef>
                <a:spcPts val="1000"/>
              </a:spcBef>
              <a:buClr>
                <a:schemeClr val="dk1"/>
              </a:buClr>
              <a:buFont typeface="Calibri"/>
              <a:buNone/>
            </a:pPr>
            <a:endParaRPr sz="2800" b="0" i="0" u="none" strike="noStrike" cap="none" baseline="0">
              <a:solidFill>
                <a:schemeClr val="dk1"/>
              </a:solidFill>
              <a:latin typeface="Calibri"/>
              <a:ea typeface="Calibri"/>
              <a:cs typeface="Calibri"/>
              <a:sym typeface="Calibri"/>
            </a:endParaRPr>
          </a:p>
        </p:txBody>
      </p:sp>
      <p:sp>
        <p:nvSpPr>
          <p:cNvPr id="278" name="Shape 278"/>
          <p:cNvSpPr txBox="1">
            <a:spLocks noGrp="1"/>
          </p:cNvSpPr>
          <p:nvPr>
            <p:ph type="ftr" idx="11"/>
          </p:nvPr>
        </p:nvSpPr>
        <p:spPr>
          <a:xfrm>
            <a:off x="3028950" y="4800325"/>
            <a:ext cx="3086099" cy="207719"/>
          </a:xfrm>
          <a:prstGeom prst="rect">
            <a:avLst/>
          </a:prstGeom>
          <a:noFill/>
          <a:ln>
            <a:noFill/>
          </a:ln>
        </p:spPr>
        <p:txBody>
          <a:bodyPr lIns="91425" tIns="45700" rIns="91425" bIns="45700" anchor="ctr" anchorCtr="0">
            <a:noAutofit/>
          </a:bodyPr>
          <a:lstStyle/>
          <a:p>
            <a:pPr marL="0" marR="0" lvl="0" indent="0" algn="ctr" rtl="0">
              <a:spcBef>
                <a:spcPts val="0"/>
              </a:spcBef>
              <a:buClr>
                <a:srgbClr val="888888"/>
              </a:buClr>
              <a:buSzPct val="25000"/>
              <a:buFont typeface="Calibri"/>
              <a:buNone/>
            </a:pPr>
            <a:r>
              <a:rPr lang="en" sz="1200" b="0" i="0" u="none" strike="noStrike" cap="none" baseline="0">
                <a:solidFill>
                  <a:srgbClr val="888888"/>
                </a:solidFill>
                <a:latin typeface="Calibri"/>
                <a:ea typeface="Calibri"/>
                <a:cs typeface="Calibri"/>
                <a:sym typeface="Calibri"/>
              </a:rPr>
              <a:t>Leeanne Bordelon, NSU Writing Project, 2014</a:t>
            </a:r>
          </a:p>
        </p:txBody>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Shape 283"/>
          <p:cNvSpPr txBox="1">
            <a:spLocks noGrp="1"/>
          </p:cNvSpPr>
          <p:nvPr>
            <p:ph type="title"/>
          </p:nvPr>
        </p:nvSpPr>
        <p:spPr>
          <a:xfrm>
            <a:off x="76200" y="507795"/>
            <a:ext cx="8439148" cy="526267"/>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 sz="4400" b="1" i="0" u="none" strike="noStrike" cap="none" baseline="0">
                <a:solidFill>
                  <a:schemeClr val="dk1"/>
                </a:solidFill>
                <a:latin typeface="Calibri"/>
                <a:ea typeface="Calibri"/>
                <a:cs typeface="Calibri"/>
                <a:sym typeface="Calibri"/>
              </a:rPr>
              <a:t>What Authorizing Looks Like</a:t>
            </a:r>
          </a:p>
        </p:txBody>
      </p:sp>
      <p:sp>
        <p:nvSpPr>
          <p:cNvPr id="284" name="Shape 284"/>
          <p:cNvSpPr txBox="1">
            <a:spLocks noGrp="1"/>
          </p:cNvSpPr>
          <p:nvPr>
            <p:ph type="body" idx="1"/>
          </p:nvPr>
        </p:nvSpPr>
        <p:spPr>
          <a:xfrm>
            <a:off x="2567999" y="1034075"/>
            <a:ext cx="6300900" cy="4869000"/>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Clr>
                <a:schemeClr val="dk1"/>
              </a:buClr>
              <a:buSzPct val="25000"/>
              <a:buFont typeface="Calibri"/>
              <a:buNone/>
            </a:pPr>
            <a:r>
              <a:rPr lang="en" sz="2800" b="1" i="0" u="none" strike="noStrike" cap="none" baseline="0">
                <a:solidFill>
                  <a:schemeClr val="dk1"/>
                </a:solidFill>
                <a:latin typeface="Calibri"/>
                <a:ea typeface="Calibri"/>
                <a:cs typeface="Calibri"/>
                <a:sym typeface="Calibri"/>
              </a:rPr>
              <a:t>Language that names the expertise, credibility, and/or status of an author or source, as in these examples:</a:t>
            </a:r>
          </a:p>
          <a:p>
            <a:pPr marL="0" marR="0" lvl="0" indent="0" algn="l" rtl="0">
              <a:lnSpc>
                <a:spcPct val="80000"/>
              </a:lnSpc>
              <a:spcBef>
                <a:spcPts val="1000"/>
              </a:spcBef>
              <a:buClr>
                <a:schemeClr val="dk1"/>
              </a:buClr>
              <a:buFont typeface="Calibri"/>
              <a:buNone/>
            </a:pPr>
            <a:endParaRPr sz="1050" b="0" i="0" u="none" strike="noStrike" cap="none" baseline="0">
              <a:solidFill>
                <a:schemeClr val="dk1"/>
              </a:solidFill>
              <a:latin typeface="Calibri"/>
              <a:ea typeface="Calibri"/>
              <a:cs typeface="Calibri"/>
              <a:sym typeface="Calibri"/>
            </a:endParaRPr>
          </a:p>
          <a:p>
            <a:pPr marL="0" marR="0" lvl="0" indent="0" algn="l" rtl="0">
              <a:lnSpc>
                <a:spcPct val="80000"/>
              </a:lnSpc>
              <a:spcBef>
                <a:spcPts val="1000"/>
              </a:spcBef>
              <a:buClr>
                <a:schemeClr val="dk1"/>
              </a:buClr>
              <a:buSzPct val="25000"/>
              <a:buFont typeface="Calibri"/>
              <a:buNone/>
            </a:pPr>
            <a:r>
              <a:rPr lang="en" sz="2000" b="0" i="0" u="none" strike="noStrike" cap="none" baseline="0">
                <a:solidFill>
                  <a:schemeClr val="dk1"/>
                </a:solidFill>
                <a:latin typeface="Calibri"/>
                <a:ea typeface="Calibri"/>
                <a:cs typeface="Calibri"/>
                <a:sym typeface="Calibri"/>
              </a:rPr>
              <a:t>Joseph Bauxbaum, a researcher at the Mount Sinai School of Medicine, found …</a:t>
            </a:r>
          </a:p>
          <a:p>
            <a:pPr marL="0" marR="0" lvl="0" indent="0" algn="l" rtl="0">
              <a:lnSpc>
                <a:spcPct val="80000"/>
              </a:lnSpc>
              <a:spcBef>
                <a:spcPts val="1000"/>
              </a:spcBef>
              <a:buClr>
                <a:schemeClr val="dk1"/>
              </a:buClr>
              <a:buSzPct val="25000"/>
              <a:buFont typeface="Calibri"/>
              <a:buNone/>
            </a:pPr>
            <a:r>
              <a:rPr lang="en" sz="2000" b="0" i="0" u="none" strike="noStrike" cap="none" baseline="0">
                <a:solidFill>
                  <a:schemeClr val="dk1"/>
                </a:solidFill>
                <a:latin typeface="Calibri"/>
                <a:ea typeface="Calibri"/>
                <a:cs typeface="Calibri"/>
                <a:sym typeface="Calibri"/>
              </a:rPr>
              <a:t>… , according to Susan Smith, principal of a school which encourages student cell phone use.</a:t>
            </a:r>
          </a:p>
          <a:p>
            <a:pPr marL="0" marR="0" lvl="0" indent="0" algn="l" rtl="0">
              <a:lnSpc>
                <a:spcPct val="80000"/>
              </a:lnSpc>
              <a:spcBef>
                <a:spcPts val="1000"/>
              </a:spcBef>
              <a:buClr>
                <a:schemeClr val="dk1"/>
              </a:buClr>
              <a:buSzPct val="25000"/>
              <a:buFont typeface="Calibri"/>
              <a:buNone/>
            </a:pPr>
            <a:r>
              <a:rPr lang="en" sz="2000" b="0" i="0" u="none" strike="noStrike" cap="none" baseline="0">
                <a:solidFill>
                  <a:schemeClr val="dk1"/>
                </a:solidFill>
                <a:latin typeface="Calibri"/>
                <a:ea typeface="Calibri"/>
                <a:cs typeface="Calibri"/>
                <a:sym typeface="Calibri"/>
              </a:rPr>
              <a:t>A study conducted by the Gulf Coast Center for Law &amp; Policy Center revealed that …</a:t>
            </a:r>
          </a:p>
          <a:p>
            <a:pPr marL="0" marR="0" lvl="0" indent="0" algn="l" rtl="0">
              <a:lnSpc>
                <a:spcPct val="80000"/>
              </a:lnSpc>
              <a:spcBef>
                <a:spcPts val="1000"/>
              </a:spcBef>
              <a:buClr>
                <a:schemeClr val="dk1"/>
              </a:buClr>
              <a:buFont typeface="Calibri"/>
              <a:buNone/>
            </a:pPr>
            <a:endParaRPr sz="2800" b="0" i="0" u="none" strike="noStrike" cap="none" baseline="0">
              <a:solidFill>
                <a:schemeClr val="dk1"/>
              </a:solidFill>
              <a:latin typeface="Calibri"/>
              <a:ea typeface="Calibri"/>
              <a:cs typeface="Calibri"/>
              <a:sym typeface="Calibri"/>
            </a:endParaRPr>
          </a:p>
          <a:p>
            <a:pPr marL="0" marR="0" lvl="0" indent="0" algn="l" rtl="0">
              <a:lnSpc>
                <a:spcPct val="80000"/>
              </a:lnSpc>
              <a:spcBef>
                <a:spcPts val="1000"/>
              </a:spcBef>
              <a:buClr>
                <a:schemeClr val="dk1"/>
              </a:buClr>
              <a:buFont typeface="Calibri"/>
              <a:buNone/>
            </a:pPr>
            <a:endParaRPr sz="2800" b="0" i="0" u="none" strike="noStrike" cap="none" baseline="0">
              <a:solidFill>
                <a:schemeClr val="dk1"/>
              </a:solidFill>
              <a:latin typeface="Calibri"/>
              <a:ea typeface="Calibri"/>
              <a:cs typeface="Calibri"/>
              <a:sym typeface="Calibri"/>
            </a:endParaRPr>
          </a:p>
          <a:p>
            <a:pPr marL="0" marR="0" lvl="0" indent="0" algn="l" rtl="0">
              <a:lnSpc>
                <a:spcPct val="80000"/>
              </a:lnSpc>
              <a:spcBef>
                <a:spcPts val="1000"/>
              </a:spcBef>
              <a:buClr>
                <a:schemeClr val="dk1"/>
              </a:buClr>
              <a:buFont typeface="Calibri"/>
              <a:buNone/>
            </a:pPr>
            <a:endParaRPr sz="2600" b="0" i="0" u="none" strike="noStrike" cap="none" baseline="0">
              <a:solidFill>
                <a:schemeClr val="dk1"/>
              </a:solidFill>
              <a:latin typeface="Calibri"/>
              <a:ea typeface="Calibri"/>
              <a:cs typeface="Calibri"/>
              <a:sym typeface="Calibri"/>
            </a:endParaRPr>
          </a:p>
          <a:p>
            <a:pPr marL="0" marR="0" lvl="0" indent="0" algn="l" rtl="0">
              <a:lnSpc>
                <a:spcPct val="80000"/>
              </a:lnSpc>
              <a:spcBef>
                <a:spcPts val="1000"/>
              </a:spcBef>
              <a:buClr>
                <a:schemeClr val="dk1"/>
              </a:buClr>
              <a:buFont typeface="Calibri"/>
              <a:buNone/>
            </a:pPr>
            <a:endParaRPr sz="2600" b="0" i="0" u="none" strike="noStrike" cap="none" baseline="0">
              <a:solidFill>
                <a:schemeClr val="dk1"/>
              </a:solidFill>
              <a:latin typeface="Calibri"/>
              <a:ea typeface="Calibri"/>
              <a:cs typeface="Calibri"/>
              <a:sym typeface="Calibri"/>
            </a:endParaRPr>
          </a:p>
        </p:txBody>
      </p:sp>
      <p:sp>
        <p:nvSpPr>
          <p:cNvPr id="285" name="Shape 285"/>
          <p:cNvSpPr txBox="1">
            <a:spLocks noGrp="1"/>
          </p:cNvSpPr>
          <p:nvPr>
            <p:ph type="ftr" idx="11"/>
          </p:nvPr>
        </p:nvSpPr>
        <p:spPr>
          <a:xfrm>
            <a:off x="3028950" y="4800325"/>
            <a:ext cx="3086099" cy="207719"/>
          </a:xfrm>
          <a:prstGeom prst="rect">
            <a:avLst/>
          </a:prstGeom>
          <a:noFill/>
          <a:ln>
            <a:noFill/>
          </a:ln>
        </p:spPr>
        <p:txBody>
          <a:bodyPr lIns="91425" tIns="45700" rIns="91425" bIns="45700" anchor="ctr" anchorCtr="0">
            <a:noAutofit/>
          </a:bodyPr>
          <a:lstStyle/>
          <a:p>
            <a:pPr marL="0" marR="0" lvl="0" indent="0" algn="ctr" rtl="0">
              <a:spcBef>
                <a:spcPts val="0"/>
              </a:spcBef>
              <a:buClr>
                <a:srgbClr val="888888"/>
              </a:buClr>
              <a:buSzPct val="25000"/>
              <a:buFont typeface="Calibri"/>
              <a:buNone/>
            </a:pPr>
            <a:r>
              <a:rPr lang="en" sz="1200" b="0" i="0" u="none" strike="noStrike" cap="none" baseline="0">
                <a:solidFill>
                  <a:srgbClr val="888888"/>
                </a:solidFill>
                <a:latin typeface="Calibri"/>
                <a:ea typeface="Calibri"/>
                <a:cs typeface="Calibri"/>
                <a:sym typeface="Calibri"/>
              </a:rPr>
              <a:t>Leeanne Bordelon, NSU Writing Project, 2014</a:t>
            </a:r>
          </a:p>
        </p:txBody>
      </p:sp>
      <p:pic>
        <p:nvPicPr>
          <p:cNvPr id="286" name="Shape 286"/>
          <p:cNvPicPr preferRelativeResize="0"/>
          <p:nvPr/>
        </p:nvPicPr>
        <p:blipFill rotWithShape="1">
          <a:blip r:embed="rId3">
            <a:alphaModFix/>
          </a:blip>
          <a:srcRect/>
          <a:stretch/>
        </p:blipFill>
        <p:spPr>
          <a:xfrm>
            <a:off x="228600" y="1371600"/>
            <a:ext cx="1515806" cy="1515806"/>
          </a:xfrm>
          <a:prstGeom prst="rect">
            <a:avLst/>
          </a:prstGeom>
          <a:noFill/>
          <a:ln w="120650" cap="flat" cmpd="sng">
            <a:solidFill>
              <a:schemeClr val="dk1"/>
            </a:solidFill>
            <a:prstDash val="solid"/>
            <a:round/>
            <a:headEnd type="none" w="med" len="med"/>
            <a:tailEnd type="none" w="med" len="med"/>
          </a:ln>
        </p:spPr>
      </p:pic>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Shape 291"/>
          <p:cNvSpPr txBox="1">
            <a:spLocks noGrp="1"/>
          </p:cNvSpPr>
          <p:nvPr>
            <p:ph type="title"/>
          </p:nvPr>
        </p:nvSpPr>
        <p:spPr>
          <a:xfrm>
            <a:off x="533400" y="507795"/>
            <a:ext cx="7981949" cy="526267"/>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 sz="4400" b="1" i="0" u="none" strike="noStrike" cap="none" baseline="0">
                <a:solidFill>
                  <a:schemeClr val="dk1"/>
                </a:solidFill>
                <a:latin typeface="Calibri"/>
                <a:ea typeface="Calibri"/>
                <a:cs typeface="Calibri"/>
                <a:sym typeface="Calibri"/>
              </a:rPr>
              <a:t>An Example of Authorizing</a:t>
            </a:r>
          </a:p>
        </p:txBody>
      </p:sp>
      <p:sp>
        <p:nvSpPr>
          <p:cNvPr id="292" name="Shape 292"/>
          <p:cNvSpPr txBox="1">
            <a:spLocks noGrp="1"/>
          </p:cNvSpPr>
          <p:nvPr>
            <p:ph type="body" idx="1"/>
          </p:nvPr>
        </p:nvSpPr>
        <p:spPr>
          <a:xfrm>
            <a:off x="2597725" y="1163781"/>
            <a:ext cx="5403272" cy="3582488"/>
          </a:xfrm>
          <a:prstGeom prst="rect">
            <a:avLst/>
          </a:prstGeom>
          <a:noFill/>
          <a:ln>
            <a:noFill/>
          </a:ln>
        </p:spPr>
        <p:txBody>
          <a:bodyPr lIns="91425" tIns="45700" rIns="91425" bIns="45700" anchor="t" anchorCtr="0">
            <a:noAutofit/>
          </a:bodyPr>
          <a:lstStyle/>
          <a:p>
            <a:pPr marL="145733" marR="0" lvl="0" indent="-6033" algn="l" rtl="0">
              <a:spcBef>
                <a:spcPts val="540"/>
              </a:spcBef>
              <a:buClr>
                <a:srgbClr val="D16349"/>
              </a:buClr>
              <a:buSzPct val="25000"/>
              <a:buFont typeface="Arial"/>
              <a:buNone/>
            </a:pPr>
            <a:r>
              <a:rPr lang="en" sz="2000" b="0" i="0" u="none" strike="noStrike" cap="none" baseline="0">
                <a:solidFill>
                  <a:srgbClr val="405B5C"/>
                </a:solidFill>
                <a:latin typeface="Arial"/>
                <a:ea typeface="Arial"/>
                <a:cs typeface="Arial"/>
                <a:sym typeface="Arial"/>
                <a:rtl val="0"/>
              </a:rPr>
              <a:t>from “High schools with late start times help teens but bus schedules and after-school can conflict” </a:t>
            </a:r>
          </a:p>
          <a:p>
            <a:pPr marL="145733" marR="0" lvl="0" indent="-6033" algn="l" rtl="0">
              <a:spcBef>
                <a:spcPts val="540"/>
              </a:spcBef>
              <a:buClr>
                <a:srgbClr val="D16349"/>
              </a:buClr>
              <a:buFont typeface="Arial"/>
              <a:buNone/>
            </a:pPr>
            <a:endParaRPr sz="2000" b="0" i="0" u="none" strike="noStrike" cap="none" baseline="0">
              <a:solidFill>
                <a:srgbClr val="405B5C"/>
              </a:solidFill>
              <a:latin typeface="Arial"/>
              <a:ea typeface="Arial"/>
              <a:cs typeface="Arial"/>
              <a:sym typeface="Arial"/>
              <a:rtl val="0"/>
            </a:endParaRPr>
          </a:p>
          <a:p>
            <a:pPr marL="145733" marR="0" lvl="0" indent="-6033" algn="l" rtl="0">
              <a:spcBef>
                <a:spcPts val="540"/>
              </a:spcBef>
              <a:buClr>
                <a:srgbClr val="D16349"/>
              </a:buClr>
              <a:buSzPct val="25000"/>
              <a:buFont typeface="Arial"/>
              <a:buNone/>
            </a:pPr>
            <a:r>
              <a:rPr lang="en" sz="2000" b="0" i="0" u="none" strike="noStrike" cap="none" baseline="0">
                <a:solidFill>
                  <a:srgbClr val="000000"/>
                </a:solidFill>
                <a:latin typeface="Arial"/>
                <a:ea typeface="Arial"/>
                <a:cs typeface="Arial"/>
                <a:sym typeface="Arial"/>
                <a:rtl val="0"/>
              </a:rPr>
              <a:t>[T]he focus on logistics is frustrating for</a:t>
            </a:r>
          </a:p>
          <a:p>
            <a:pPr marL="145733" marR="0" lvl="0" indent="-6033" algn="l" rtl="0">
              <a:spcBef>
                <a:spcPts val="540"/>
              </a:spcBef>
              <a:buClr>
                <a:srgbClr val="D16349"/>
              </a:buClr>
              <a:buSzPct val="25000"/>
              <a:buFont typeface="Arial"/>
              <a:buNone/>
            </a:pPr>
            <a:r>
              <a:rPr lang="en" sz="2000" b="0" i="0" u="none" strike="noStrike" cap="none" baseline="0">
                <a:solidFill>
                  <a:srgbClr val="000000"/>
                </a:solidFill>
                <a:latin typeface="Arial"/>
                <a:ea typeface="Arial"/>
                <a:cs typeface="Arial"/>
                <a:sym typeface="Arial"/>
                <a:rtl val="0"/>
              </a:rPr>
              <a:t> Heather Macintosh, spokeswoman for a </a:t>
            </a:r>
          </a:p>
          <a:p>
            <a:pPr marL="145733" marR="0" lvl="0" indent="-6033" algn="l" rtl="0">
              <a:spcBef>
                <a:spcPts val="540"/>
              </a:spcBef>
              <a:buClr>
                <a:srgbClr val="D16349"/>
              </a:buClr>
              <a:buSzPct val="25000"/>
              <a:buFont typeface="Arial"/>
              <a:buNone/>
            </a:pPr>
            <a:r>
              <a:rPr lang="en" sz="2000" b="0" i="0" u="none" strike="noStrike" cap="none" baseline="0">
                <a:solidFill>
                  <a:srgbClr val="000000"/>
                </a:solidFill>
                <a:latin typeface="Arial"/>
                <a:ea typeface="Arial"/>
                <a:cs typeface="Arial"/>
                <a:sym typeface="Arial"/>
                <a:rtl val="0"/>
              </a:rPr>
              <a:t>national organization called Start School </a:t>
            </a:r>
          </a:p>
          <a:p>
            <a:pPr marL="145733" marR="0" lvl="0" indent="-6033" algn="l" rtl="0">
              <a:spcBef>
                <a:spcPts val="540"/>
              </a:spcBef>
              <a:buClr>
                <a:srgbClr val="D16349"/>
              </a:buClr>
              <a:buSzPct val="25000"/>
              <a:buFont typeface="Arial"/>
              <a:buNone/>
            </a:pPr>
            <a:r>
              <a:rPr lang="en" sz="2000" b="0" i="0" u="none" strike="noStrike" cap="none" baseline="0">
                <a:solidFill>
                  <a:srgbClr val="000000"/>
                </a:solidFill>
                <a:latin typeface="Arial"/>
                <a:ea typeface="Arial"/>
                <a:cs typeface="Arial"/>
                <a:sym typeface="Arial"/>
                <a:rtl val="0"/>
              </a:rPr>
              <a:t>Later…. “What is the priority?” she said. “It</a:t>
            </a:r>
          </a:p>
          <a:p>
            <a:pPr marL="145733" marR="0" lvl="0" indent="-6033" algn="l" rtl="0">
              <a:spcBef>
                <a:spcPts val="540"/>
              </a:spcBef>
              <a:buClr>
                <a:srgbClr val="D16349"/>
              </a:buClr>
              <a:buSzPct val="25000"/>
              <a:buFont typeface="Arial"/>
              <a:buNone/>
            </a:pPr>
            <a:r>
              <a:rPr lang="en" sz="2000" b="0" i="0" u="none" strike="noStrike" cap="none" baseline="0">
                <a:solidFill>
                  <a:srgbClr val="000000"/>
                </a:solidFill>
                <a:latin typeface="Arial"/>
                <a:ea typeface="Arial"/>
                <a:cs typeface="Arial"/>
                <a:sym typeface="Arial"/>
                <a:rtl val="0"/>
              </a:rPr>
              <a:t>should be education, health and safety.”</a:t>
            </a:r>
          </a:p>
          <a:p>
            <a:pPr marL="0" marR="0" lvl="0" indent="0" algn="l" rtl="0">
              <a:lnSpc>
                <a:spcPct val="80000"/>
              </a:lnSpc>
              <a:spcBef>
                <a:spcPts val="1000"/>
              </a:spcBef>
              <a:buClr>
                <a:schemeClr val="dk1"/>
              </a:buClr>
              <a:buFont typeface="Calibri"/>
              <a:buNone/>
            </a:pPr>
            <a:endParaRPr sz="2000" b="0" i="0" u="none" strike="noStrike" cap="none" baseline="0">
              <a:solidFill>
                <a:schemeClr val="dk1"/>
              </a:solidFill>
              <a:latin typeface="Calibri"/>
              <a:ea typeface="Calibri"/>
              <a:cs typeface="Calibri"/>
              <a:sym typeface="Calibri"/>
            </a:endParaRPr>
          </a:p>
          <a:p>
            <a:pPr marL="0" marR="0" lvl="0" indent="0" algn="l" rtl="0">
              <a:lnSpc>
                <a:spcPct val="80000"/>
              </a:lnSpc>
              <a:spcBef>
                <a:spcPts val="1000"/>
              </a:spcBef>
              <a:buClr>
                <a:schemeClr val="dk1"/>
              </a:buClr>
              <a:buFont typeface="Calibri"/>
              <a:buNone/>
            </a:pPr>
            <a:endParaRPr sz="2000" b="0" i="0" u="none" strike="noStrike" cap="none" baseline="0">
              <a:solidFill>
                <a:schemeClr val="dk1"/>
              </a:solidFill>
              <a:latin typeface="Calibri"/>
              <a:ea typeface="Calibri"/>
              <a:cs typeface="Calibri"/>
              <a:sym typeface="Calibri"/>
            </a:endParaRPr>
          </a:p>
        </p:txBody>
      </p:sp>
      <p:sp>
        <p:nvSpPr>
          <p:cNvPr id="293" name="Shape 293"/>
          <p:cNvSpPr txBox="1">
            <a:spLocks noGrp="1"/>
          </p:cNvSpPr>
          <p:nvPr>
            <p:ph type="ftr" idx="11"/>
          </p:nvPr>
        </p:nvSpPr>
        <p:spPr>
          <a:xfrm>
            <a:off x="3028950" y="4800325"/>
            <a:ext cx="3086099" cy="207719"/>
          </a:xfrm>
          <a:prstGeom prst="rect">
            <a:avLst/>
          </a:prstGeom>
          <a:noFill/>
          <a:ln>
            <a:noFill/>
          </a:ln>
        </p:spPr>
        <p:txBody>
          <a:bodyPr lIns="91425" tIns="45700" rIns="91425" bIns="45700" anchor="ctr" anchorCtr="0">
            <a:noAutofit/>
          </a:bodyPr>
          <a:lstStyle/>
          <a:p>
            <a:pPr marL="0" marR="0" lvl="0" indent="0" algn="ctr" rtl="0">
              <a:spcBef>
                <a:spcPts val="0"/>
              </a:spcBef>
              <a:buClr>
                <a:srgbClr val="888888"/>
              </a:buClr>
              <a:buSzPct val="25000"/>
              <a:buFont typeface="Calibri"/>
              <a:buNone/>
            </a:pPr>
            <a:r>
              <a:rPr lang="en" sz="1200" b="0" i="0" u="none" strike="noStrike" cap="none" baseline="0">
                <a:solidFill>
                  <a:srgbClr val="888888"/>
                </a:solidFill>
                <a:latin typeface="Calibri"/>
                <a:ea typeface="Calibri"/>
                <a:cs typeface="Calibri"/>
                <a:sym typeface="Calibri"/>
              </a:rPr>
              <a:t>Leeanne Bordelon, NSU Writing Project, 2014</a:t>
            </a:r>
          </a:p>
        </p:txBody>
      </p:sp>
      <p:pic>
        <p:nvPicPr>
          <p:cNvPr id="294" name="Shape 294"/>
          <p:cNvPicPr preferRelativeResize="0"/>
          <p:nvPr/>
        </p:nvPicPr>
        <p:blipFill rotWithShape="1">
          <a:blip r:embed="rId3">
            <a:alphaModFix/>
          </a:blip>
          <a:srcRect/>
          <a:stretch/>
        </p:blipFill>
        <p:spPr>
          <a:xfrm>
            <a:off x="228600" y="1371600"/>
            <a:ext cx="1515806" cy="1515806"/>
          </a:xfrm>
          <a:prstGeom prst="rect">
            <a:avLst/>
          </a:prstGeom>
          <a:noFill/>
          <a:ln w="120650" cap="flat" cmpd="sng">
            <a:solidFill>
              <a:schemeClr val="dk1"/>
            </a:solidFill>
            <a:prstDash val="solid"/>
            <a:round/>
            <a:headEnd type="none" w="med" len="med"/>
            <a:tailEnd type="none" w="med" len="med"/>
          </a:ln>
        </p:spPr>
      </p:pic>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pic>
        <p:nvPicPr>
          <p:cNvPr id="299" name="Shape 299"/>
          <p:cNvPicPr preferRelativeResize="0"/>
          <p:nvPr/>
        </p:nvPicPr>
        <p:blipFill rotWithShape="1">
          <a:blip r:embed="rId3">
            <a:alphaModFix/>
          </a:blip>
          <a:srcRect/>
          <a:stretch/>
        </p:blipFill>
        <p:spPr>
          <a:xfrm>
            <a:off x="285750" y="1257300"/>
            <a:ext cx="2171700" cy="2057399"/>
          </a:xfrm>
          <a:prstGeom prst="rect">
            <a:avLst/>
          </a:prstGeom>
          <a:noFill/>
          <a:ln w="120650" cap="flat" cmpd="sng">
            <a:solidFill>
              <a:schemeClr val="dk1"/>
            </a:solidFill>
            <a:prstDash val="solid"/>
            <a:round/>
            <a:headEnd type="none" w="med" len="med"/>
            <a:tailEnd type="none" w="med" len="med"/>
          </a:ln>
        </p:spPr>
      </p:pic>
      <p:sp>
        <p:nvSpPr>
          <p:cNvPr id="300" name="Shape 300"/>
          <p:cNvSpPr txBox="1">
            <a:spLocks noGrp="1"/>
          </p:cNvSpPr>
          <p:nvPr>
            <p:ph type="title"/>
          </p:nvPr>
        </p:nvSpPr>
        <p:spPr>
          <a:xfrm>
            <a:off x="3028950" y="285750"/>
            <a:ext cx="4410645" cy="526267"/>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 sz="4400" b="1" i="0" u="none" strike="noStrike" cap="none" baseline="0">
                <a:solidFill>
                  <a:schemeClr val="dk1"/>
                </a:solidFill>
                <a:latin typeface="Calibri"/>
                <a:ea typeface="Calibri"/>
                <a:cs typeface="Calibri"/>
                <a:sym typeface="Calibri"/>
              </a:rPr>
              <a:t>Let’s Find</a:t>
            </a:r>
            <a:endParaRPr lang="en-US" sz="4400" b="1" i="0" u="none" strike="noStrike" cap="none" baseline="0" dirty="0">
              <a:solidFill>
                <a:schemeClr val="dk1"/>
              </a:solidFill>
              <a:latin typeface="Calibri"/>
              <a:ea typeface="Calibri"/>
              <a:cs typeface="Calibri"/>
              <a:sym typeface="Calibri"/>
            </a:endParaRPr>
          </a:p>
        </p:txBody>
      </p:sp>
      <p:sp>
        <p:nvSpPr>
          <p:cNvPr id="301" name="Shape 301"/>
          <p:cNvSpPr txBox="1"/>
          <p:nvPr/>
        </p:nvSpPr>
        <p:spPr>
          <a:xfrm>
            <a:off x="3200400" y="971550"/>
            <a:ext cx="5143499" cy="3947234"/>
          </a:xfrm>
          <a:prstGeom prst="rect">
            <a:avLst/>
          </a:prstGeom>
          <a:noFill/>
          <a:ln>
            <a:noFill/>
          </a:ln>
        </p:spPr>
        <p:txBody>
          <a:bodyPr lIns="91425" tIns="45700" rIns="91425" bIns="45700" anchor="t" anchorCtr="0">
            <a:noAutofit/>
          </a:bodyPr>
          <a:lstStyle/>
          <a:p>
            <a:pPr marL="342900" indent="-342900">
              <a:buClr>
                <a:schemeClr val="dk1"/>
              </a:buClr>
              <a:buSzPct val="100000"/>
              <a:buFont typeface="Noto Symbol"/>
              <a:buChar char="➢"/>
            </a:pPr>
            <a:endParaRPr lang="en-US" sz="2400" b="0" i="0" u="none" strike="noStrike" cap="none" baseline="0" dirty="0">
              <a:solidFill>
                <a:schemeClr val="dk1"/>
              </a:solidFill>
              <a:latin typeface="Calibri"/>
              <a:ea typeface="Calibri"/>
              <a:cs typeface="Calibri"/>
              <a:sym typeface="Calibri"/>
            </a:endParaRPr>
          </a:p>
          <a:p>
            <a:pPr marL="342900" indent="-342900">
              <a:buClr>
                <a:schemeClr val="dk1"/>
              </a:buClr>
              <a:buSzPct val="100000"/>
              <a:buFont typeface="Noto Symbol"/>
              <a:buChar char="➢"/>
            </a:pPr>
            <a:r>
              <a:rPr lang="en" sz="2400" b="0" i="0" u="none" strike="noStrike" cap="none" baseline="0" dirty="0">
                <a:solidFill>
                  <a:schemeClr val="dk1"/>
                </a:solidFill>
                <a:latin typeface="Calibri" charset="0"/>
                <a:ea typeface="Calibri"/>
                <a:cs typeface="Calibri"/>
                <a:sym typeface="Calibri"/>
              </a:rPr>
              <a:t>Use the article "The Early Bird Gets the Bad Grade".</a:t>
            </a:r>
            <a:r>
              <a:rPr lang="en-US" sz="2400" b="0" i="0" u="none" strike="noStrike" cap="none" baseline="0" dirty="0">
                <a:solidFill>
                  <a:schemeClr val="dk1"/>
                </a:solidFill>
                <a:latin typeface="Calibri" charset="0"/>
                <a:ea typeface="Calibri"/>
                <a:cs typeface="Calibri"/>
                <a:sym typeface="Calibri"/>
              </a:rPr>
              <a:t> </a:t>
            </a:r>
          </a:p>
          <a:p>
            <a:pPr marL="342900" indent="-342900">
              <a:buClr>
                <a:schemeClr val="dk1"/>
              </a:buClr>
              <a:buSzPct val="100000"/>
              <a:buFont typeface="Noto Symbol"/>
              <a:buChar char="➢"/>
            </a:pPr>
            <a:r>
              <a:rPr lang="en" sz="2400" b="0" i="0" u="none" strike="noStrike" cap="none" baseline="0" dirty="0">
                <a:solidFill>
                  <a:schemeClr val="dk1"/>
                </a:solidFill>
                <a:latin typeface="Calibri" charset="0"/>
                <a:ea typeface="Calibri"/>
                <a:cs typeface="Calibri"/>
                <a:sym typeface="Calibri"/>
              </a:rPr>
              <a:t>Glance through the article and highlight an example of authorizing. </a:t>
            </a:r>
            <a:endParaRPr lang="en-US" sz="2400" b="0" i="0" u="none" strike="noStrike" cap="none" baseline="0" dirty="0">
              <a:solidFill>
                <a:schemeClr val="dk1"/>
              </a:solidFill>
              <a:latin typeface="Calibri" charset="0"/>
              <a:ea typeface="Calibri"/>
              <a:cs typeface="Calibri"/>
              <a:sym typeface="Calibri"/>
            </a:endParaRPr>
          </a:p>
          <a:p>
            <a:pPr marL="342900" indent="-342900">
              <a:buClr>
                <a:schemeClr val="dk1"/>
              </a:buClr>
              <a:buSzPct val="100000"/>
              <a:buFont typeface="Noto Symbol"/>
              <a:buChar char="➢"/>
            </a:pPr>
            <a:r>
              <a:rPr lang="en" sz="2400" b="0" i="0" u="none" strike="noStrike" cap="none" baseline="0" dirty="0">
                <a:solidFill>
                  <a:schemeClr val="dk1"/>
                </a:solidFill>
                <a:latin typeface="Calibri" charset="0"/>
                <a:ea typeface="Calibri"/>
                <a:cs typeface="Calibri"/>
                <a:sym typeface="Calibri"/>
              </a:rPr>
              <a:t>Share examples. </a:t>
            </a:r>
            <a:endParaRPr lang="en-US" sz="2400" b="0" i="0" u="none" strike="noStrike" cap="none" baseline="0" dirty="0">
              <a:solidFill>
                <a:schemeClr val="dk1"/>
              </a:solidFill>
              <a:latin typeface="Calibri" charset="0"/>
              <a:ea typeface="Calibri"/>
              <a:cs typeface="Calibri"/>
              <a:sym typeface="Calibri"/>
            </a:endParaRPr>
          </a:p>
          <a:p>
            <a:pPr marL="342900" indent="-342900">
              <a:buClr>
                <a:schemeClr val="dk1"/>
              </a:buClr>
              <a:buSzPct val="100000"/>
              <a:buFont typeface="Noto Symbol"/>
              <a:buChar char="➢"/>
            </a:pPr>
            <a:r>
              <a:rPr lang="en" sz="2400" b="0" i="0" u="none" strike="noStrike" cap="none" baseline="0" dirty="0">
                <a:solidFill>
                  <a:schemeClr val="dk1"/>
                </a:solidFill>
                <a:latin typeface="Calibri" charset="0"/>
                <a:ea typeface="Calibri"/>
                <a:cs typeface="Calibri"/>
                <a:sym typeface="Calibri"/>
              </a:rPr>
              <a:t>"Thumbs up" if you agree, "thumbs sideways" if you're uncertain, and "thumbs down" if you disagree.</a:t>
            </a:r>
          </a:p>
          <a:p>
            <a:endParaRPr sz="2400" b="0" i="0" u="none" strike="noStrike" cap="none" baseline="0" dirty="0">
              <a:solidFill>
                <a:schemeClr val="dk1"/>
              </a:solidFill>
              <a:latin typeface="Calibri"/>
              <a:ea typeface="Calibri"/>
              <a:cs typeface="Calibri"/>
              <a:sym typeface="Calibri"/>
            </a:endParaRPr>
          </a:p>
        </p:txBody>
      </p:sp>
      <p:sp>
        <p:nvSpPr>
          <p:cNvPr id="302" name="Shape 302"/>
          <p:cNvSpPr txBox="1"/>
          <p:nvPr/>
        </p:nvSpPr>
        <p:spPr>
          <a:xfrm>
            <a:off x="342901" y="3714750"/>
            <a:ext cx="2686049" cy="99257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 sz="2000" b="0" i="0" u="none" strike="noStrike" cap="none" baseline="0">
                <a:solidFill>
                  <a:schemeClr val="dk1"/>
                </a:solidFill>
                <a:latin typeface="Calibri"/>
                <a:ea typeface="Calibri"/>
                <a:cs typeface="Calibri"/>
                <a:sym typeface="Calibri"/>
              </a:rPr>
              <a:t>According to XX,…..</a:t>
            </a:r>
          </a:p>
          <a:p>
            <a:pPr marL="0" marR="0" lvl="0" indent="0" algn="l" rtl="0">
              <a:spcBef>
                <a:spcPts val="0"/>
              </a:spcBef>
              <a:buNone/>
            </a:pPr>
            <a:endParaRPr sz="2000" b="0" i="0" u="none" strike="noStrike" cap="none" baseline="0">
              <a:solidFill>
                <a:schemeClr val="dk1"/>
              </a:solidFill>
              <a:latin typeface="Calibri"/>
              <a:ea typeface="Calibri"/>
              <a:cs typeface="Calibri"/>
              <a:sym typeface="Calibri"/>
            </a:endParaRPr>
          </a:p>
          <a:p>
            <a:pPr marL="0" marR="0" lvl="0" indent="0" algn="l" rtl="0">
              <a:spcBef>
                <a:spcPts val="0"/>
              </a:spcBef>
              <a:buSzPct val="25000"/>
              <a:buNone/>
            </a:pPr>
            <a:r>
              <a:rPr lang="en" sz="2000" b="0" i="0" u="none" strike="noStrike" cap="none" baseline="0">
                <a:solidFill>
                  <a:schemeClr val="dk1"/>
                </a:solidFill>
                <a:latin typeface="Calibri"/>
                <a:ea typeface="Calibri"/>
                <a:cs typeface="Calibri"/>
                <a:sym typeface="Calibri"/>
              </a:rPr>
              <a:t>A study conducted by XX revealed…</a:t>
            </a:r>
          </a:p>
        </p:txBody>
      </p:sp>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98"/>
        <p:cNvGrpSpPr/>
        <p:nvPr/>
      </p:nvGrpSpPr>
      <p:grpSpPr>
        <a:xfrm>
          <a:off x="0" y="0"/>
          <a:ext cx="0" cy="0"/>
          <a:chOff x="0" y="0"/>
          <a:chExt cx="0" cy="0"/>
        </a:xfrm>
      </p:grpSpPr>
      <p:pic>
        <p:nvPicPr>
          <p:cNvPr id="299" name="Shape 299"/>
          <p:cNvPicPr preferRelativeResize="0"/>
          <p:nvPr/>
        </p:nvPicPr>
        <p:blipFill rotWithShape="1">
          <a:blip r:embed="rId3">
            <a:alphaModFix/>
          </a:blip>
          <a:srcRect/>
          <a:stretch/>
        </p:blipFill>
        <p:spPr>
          <a:xfrm>
            <a:off x="285750" y="1257300"/>
            <a:ext cx="2171700" cy="2057399"/>
          </a:xfrm>
          <a:prstGeom prst="rect">
            <a:avLst/>
          </a:prstGeom>
          <a:noFill/>
          <a:ln w="120650" cap="flat" cmpd="sng">
            <a:solidFill>
              <a:schemeClr val="dk1"/>
            </a:solidFill>
            <a:prstDash val="solid"/>
            <a:round/>
            <a:headEnd type="none" w="med" len="med"/>
            <a:tailEnd type="none" w="med" len="med"/>
          </a:ln>
        </p:spPr>
      </p:pic>
      <p:sp>
        <p:nvSpPr>
          <p:cNvPr id="300" name="Shape 300"/>
          <p:cNvSpPr txBox="1">
            <a:spLocks noGrp="1"/>
          </p:cNvSpPr>
          <p:nvPr>
            <p:ph type="title"/>
          </p:nvPr>
        </p:nvSpPr>
        <p:spPr>
          <a:xfrm>
            <a:off x="3028950" y="285750"/>
            <a:ext cx="4410645" cy="526267"/>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 sz="4400" b="1" i="0" u="none" strike="noStrike" cap="none" baseline="0">
                <a:solidFill>
                  <a:schemeClr val="dk1"/>
                </a:solidFill>
                <a:latin typeface="Calibri"/>
                <a:ea typeface="Calibri"/>
                <a:cs typeface="Calibri"/>
                <a:sym typeface="Calibri"/>
              </a:rPr>
              <a:t>Let’s Practice</a:t>
            </a:r>
          </a:p>
        </p:txBody>
      </p:sp>
      <p:sp>
        <p:nvSpPr>
          <p:cNvPr id="301" name="Shape 301"/>
          <p:cNvSpPr txBox="1"/>
          <p:nvPr/>
        </p:nvSpPr>
        <p:spPr>
          <a:xfrm>
            <a:off x="3200400" y="971550"/>
            <a:ext cx="5143499" cy="3947234"/>
          </a:xfrm>
          <a:prstGeom prst="rect">
            <a:avLst/>
          </a:prstGeom>
          <a:noFill/>
          <a:ln>
            <a:noFill/>
          </a:ln>
        </p:spPr>
        <p:txBody>
          <a:bodyPr lIns="91425" tIns="45700" rIns="91425" bIns="45700" anchor="t" anchorCtr="0">
            <a:noAutofit/>
          </a:bodyPr>
          <a:lstStyle/>
          <a:p>
            <a:pPr marL="342900" marR="0" lvl="0" indent="-342900" algn="l" rtl="0">
              <a:spcBef>
                <a:spcPts val="0"/>
              </a:spcBef>
              <a:buClr>
                <a:schemeClr val="dk1"/>
              </a:buClr>
              <a:buSzPct val="100000"/>
              <a:buFont typeface="Noto Symbol"/>
              <a:buChar char="➢"/>
            </a:pPr>
            <a:r>
              <a:rPr lang="en" sz="2400" b="0" i="0" u="none" strike="noStrike" cap="none" baseline="0">
                <a:solidFill>
                  <a:schemeClr val="dk1"/>
                </a:solidFill>
                <a:latin typeface="Calibri"/>
                <a:ea typeface="Calibri"/>
                <a:cs typeface="Calibri"/>
                <a:sym typeface="Calibri"/>
              </a:rPr>
              <a:t>Use one of the articles from your first mini-unit.</a:t>
            </a:r>
          </a:p>
          <a:p>
            <a:pPr marL="342900" marR="0" lvl="0" indent="-342900" algn="l" rtl="0">
              <a:spcBef>
                <a:spcPts val="0"/>
              </a:spcBef>
              <a:buClr>
                <a:schemeClr val="dk1"/>
              </a:buClr>
              <a:buSzPct val="100000"/>
              <a:buFont typeface="Noto Symbol"/>
              <a:buChar char="➢"/>
            </a:pPr>
            <a:r>
              <a:rPr lang="en" sz="2400" b="0" i="0" u="none" strike="noStrike" cap="none" baseline="0">
                <a:solidFill>
                  <a:schemeClr val="dk1"/>
                </a:solidFill>
                <a:latin typeface="Calibri"/>
                <a:ea typeface="Calibri"/>
                <a:cs typeface="Calibri"/>
                <a:sym typeface="Calibri"/>
              </a:rPr>
              <a:t>Glance through the article and highlight  the expertise, credibility, and/or names of an author or source and highlight a sentence or phrase that captures what the expert is saying.</a:t>
            </a:r>
          </a:p>
          <a:p>
            <a:pPr marL="342900" marR="0" lvl="0" indent="-342900" algn="l" rtl="0">
              <a:spcBef>
                <a:spcPts val="0"/>
              </a:spcBef>
              <a:buClr>
                <a:schemeClr val="dk1"/>
              </a:buClr>
              <a:buSzPct val="100000"/>
              <a:buFont typeface="Noto Symbol"/>
              <a:buChar char="➢"/>
            </a:pPr>
            <a:r>
              <a:rPr lang="en" sz="2400" b="0" i="0" u="none" strike="noStrike" cap="none" baseline="0">
                <a:solidFill>
                  <a:schemeClr val="dk1"/>
                </a:solidFill>
                <a:latin typeface="Calibri"/>
                <a:ea typeface="Calibri"/>
                <a:cs typeface="Calibri"/>
                <a:sym typeface="Calibri"/>
              </a:rPr>
              <a:t>Use one of the sentence starters from the left and write a sentence that authorizes the source.</a:t>
            </a:r>
          </a:p>
          <a:p>
            <a:pPr marL="0" marR="0" lvl="0" indent="0" algn="l" rtl="0">
              <a:spcBef>
                <a:spcPts val="0"/>
              </a:spcBef>
              <a:buNone/>
            </a:pPr>
            <a:endParaRPr sz="2400" b="0" i="0" u="none" strike="noStrike" cap="none" baseline="0">
              <a:solidFill>
                <a:schemeClr val="dk1"/>
              </a:solidFill>
              <a:latin typeface="Calibri"/>
              <a:ea typeface="Calibri"/>
              <a:cs typeface="Calibri"/>
              <a:sym typeface="Calibri"/>
            </a:endParaRPr>
          </a:p>
        </p:txBody>
      </p:sp>
      <p:sp>
        <p:nvSpPr>
          <p:cNvPr id="302" name="Shape 302"/>
          <p:cNvSpPr txBox="1"/>
          <p:nvPr/>
        </p:nvSpPr>
        <p:spPr>
          <a:xfrm>
            <a:off x="342901" y="3714750"/>
            <a:ext cx="2686049" cy="99257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 sz="2000" b="0" i="0" u="none" strike="noStrike" cap="none" baseline="0">
                <a:solidFill>
                  <a:schemeClr val="dk1"/>
                </a:solidFill>
                <a:latin typeface="Calibri"/>
                <a:ea typeface="Calibri"/>
                <a:cs typeface="Calibri"/>
                <a:sym typeface="Calibri"/>
              </a:rPr>
              <a:t>According to XX,…..</a:t>
            </a:r>
          </a:p>
          <a:p>
            <a:pPr marL="0" marR="0" lvl="0" indent="0" algn="l" rtl="0">
              <a:spcBef>
                <a:spcPts val="0"/>
              </a:spcBef>
              <a:buNone/>
            </a:pPr>
            <a:endParaRPr sz="2000" b="0" i="0" u="none" strike="noStrike" cap="none" baseline="0">
              <a:solidFill>
                <a:schemeClr val="dk1"/>
              </a:solidFill>
              <a:latin typeface="Calibri"/>
              <a:ea typeface="Calibri"/>
              <a:cs typeface="Calibri"/>
              <a:sym typeface="Calibri"/>
            </a:endParaRPr>
          </a:p>
          <a:p>
            <a:pPr marL="0" marR="0" lvl="0" indent="0" algn="l" rtl="0">
              <a:spcBef>
                <a:spcPts val="0"/>
              </a:spcBef>
              <a:buSzPct val="25000"/>
              <a:buNone/>
            </a:pPr>
            <a:r>
              <a:rPr lang="en" sz="2000" b="0" i="0" u="none" strike="noStrike" cap="none" baseline="0">
                <a:solidFill>
                  <a:schemeClr val="dk1"/>
                </a:solidFill>
                <a:latin typeface="Calibri"/>
                <a:ea typeface="Calibri"/>
                <a:cs typeface="Calibri"/>
                <a:sym typeface="Calibri"/>
              </a:rPr>
              <a:t>A study conducted by XX revealed…</a:t>
            </a:r>
          </a:p>
        </p:txBody>
      </p:sp>
    </p:spTree>
    <p:extLst>
      <p:ext uri="{BB962C8B-B14F-4D97-AF65-F5344CB8AC3E}">
        <p14:creationId xmlns:p14="http://schemas.microsoft.com/office/powerpoint/2010/main" val="909320951"/>
      </p:ext>
    </p:extLst>
  </p:cSld>
  <p:clrMapOvr>
    <a:masterClrMapping/>
  </p:clrMapOvr>
  <p:transition spd="slow">
    <p:cut/>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Shape 307"/>
          <p:cNvSpPr txBox="1">
            <a:spLocks noGrp="1"/>
          </p:cNvSpPr>
          <p:nvPr>
            <p:ph type="title"/>
          </p:nvPr>
        </p:nvSpPr>
        <p:spPr>
          <a:xfrm>
            <a:off x="332508" y="608998"/>
            <a:ext cx="7781912" cy="526267"/>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 sz="4400" b="1" i="0" u="none" strike="noStrike" cap="none" baseline="0">
                <a:solidFill>
                  <a:schemeClr val="dk1"/>
                </a:solidFill>
                <a:latin typeface="Calibri"/>
                <a:ea typeface="Calibri"/>
                <a:cs typeface="Calibri"/>
                <a:sym typeface="Calibri"/>
              </a:rPr>
              <a:t>Extending</a:t>
            </a:r>
          </a:p>
        </p:txBody>
      </p:sp>
      <p:sp>
        <p:nvSpPr>
          <p:cNvPr id="308" name="Shape 308"/>
          <p:cNvSpPr txBox="1"/>
          <p:nvPr/>
        </p:nvSpPr>
        <p:spPr>
          <a:xfrm>
            <a:off x="332509" y="1495826"/>
            <a:ext cx="3733054" cy="3086968"/>
          </a:xfrm>
          <a:prstGeom prst="rect">
            <a:avLst/>
          </a:prstGeom>
          <a:noFill/>
          <a:ln>
            <a:noFill/>
          </a:ln>
        </p:spPr>
        <p:txBody>
          <a:bodyPr lIns="91425" tIns="45700" rIns="91425" bIns="45700" anchor="t" anchorCtr="0">
            <a:noAutofit/>
          </a:bodyPr>
          <a:lstStyle/>
          <a:p>
            <a:pPr marL="0" marR="0" lvl="0" indent="0" algn="ctr" rtl="0">
              <a:lnSpc>
                <a:spcPct val="90000"/>
              </a:lnSpc>
              <a:spcBef>
                <a:spcPts val="0"/>
              </a:spcBef>
              <a:buClr>
                <a:schemeClr val="dk1"/>
              </a:buClr>
              <a:buFont typeface="Calibri"/>
              <a:buNone/>
            </a:pPr>
            <a:endParaRPr sz="3600" b="1" i="0" u="none" strike="noStrike" cap="none" baseline="0">
              <a:solidFill>
                <a:schemeClr val="dk1"/>
              </a:solidFill>
              <a:latin typeface="Calibri"/>
              <a:ea typeface="Calibri"/>
              <a:cs typeface="Calibri"/>
              <a:sym typeface="Calibri"/>
            </a:endParaRPr>
          </a:p>
          <a:p>
            <a:pPr marL="0" marR="0" lvl="0" indent="0" rtl="0">
              <a:lnSpc>
                <a:spcPct val="90000"/>
              </a:lnSpc>
              <a:spcBef>
                <a:spcPts val="0"/>
              </a:spcBef>
              <a:buClr>
                <a:schemeClr val="dk1"/>
              </a:buClr>
              <a:buSzPct val="25000"/>
              <a:buFont typeface="Calibri"/>
              <a:buNone/>
            </a:pPr>
            <a:r>
              <a:rPr lang="en" sz="3600" b="0" i="0" u="none" strike="noStrike" cap="none" baseline="0">
                <a:solidFill>
                  <a:schemeClr val="dk1"/>
                </a:solidFill>
                <a:latin typeface="Calibri"/>
                <a:ea typeface="Calibri"/>
                <a:cs typeface="Calibri"/>
                <a:sym typeface="Calibri"/>
              </a:rPr>
              <a:t>Writer’s “spin” </a:t>
            </a:r>
          </a:p>
          <a:p>
            <a:pPr marL="0" marR="0" lvl="0" indent="0" rtl="0">
              <a:lnSpc>
                <a:spcPct val="90000"/>
              </a:lnSpc>
              <a:spcBef>
                <a:spcPts val="0"/>
              </a:spcBef>
              <a:buClr>
                <a:schemeClr val="dk1"/>
              </a:buClr>
              <a:buSzPct val="25000"/>
              <a:buFont typeface="Calibri"/>
              <a:buNone/>
            </a:pPr>
            <a:r>
              <a:rPr lang="en" sz="3600" b="0" i="0" u="none" strike="noStrike" cap="none" baseline="0">
                <a:solidFill>
                  <a:schemeClr val="dk1"/>
                </a:solidFill>
                <a:latin typeface="Calibri"/>
                <a:ea typeface="Calibri"/>
                <a:cs typeface="Calibri"/>
                <a:sym typeface="Calibri"/>
              </a:rPr>
              <a:t>on terms and ideas </a:t>
            </a:r>
          </a:p>
          <a:p>
            <a:pPr marL="0" marR="0" lvl="0" indent="0" rtl="0">
              <a:lnSpc>
                <a:spcPct val="90000"/>
              </a:lnSpc>
              <a:spcBef>
                <a:spcPts val="0"/>
              </a:spcBef>
              <a:buClr>
                <a:schemeClr val="dk1"/>
              </a:buClr>
              <a:buSzPct val="25000"/>
              <a:buFont typeface="Calibri"/>
              <a:buNone/>
            </a:pPr>
            <a:r>
              <a:rPr lang="en" sz="3600" b="0" i="0" u="none" strike="noStrike" cap="none" baseline="0">
                <a:solidFill>
                  <a:schemeClr val="dk1"/>
                </a:solidFill>
                <a:latin typeface="Calibri"/>
                <a:ea typeface="Calibri"/>
                <a:cs typeface="Calibri"/>
                <a:sym typeface="Calibri"/>
              </a:rPr>
              <a:t>taken from other texts</a:t>
            </a:r>
          </a:p>
          <a:p>
            <a:pPr marL="228600" marR="0" lvl="0" indent="-50800" algn="ctr" rtl="0">
              <a:lnSpc>
                <a:spcPct val="90000"/>
              </a:lnSpc>
              <a:spcBef>
                <a:spcPts val="1000"/>
              </a:spcBef>
              <a:buClr>
                <a:schemeClr val="dk1"/>
              </a:buClr>
              <a:buFont typeface="Calibri"/>
              <a:buNone/>
            </a:pPr>
            <a:endParaRPr sz="2800" b="0" i="0" u="none" strike="noStrike" cap="none" baseline="0">
              <a:solidFill>
                <a:schemeClr val="dk1"/>
              </a:solidFill>
              <a:latin typeface="Calibri"/>
              <a:ea typeface="Calibri"/>
              <a:cs typeface="Calibri"/>
              <a:sym typeface="Calibri"/>
            </a:endParaRPr>
          </a:p>
          <a:p>
            <a:pPr marL="0" marR="0" lvl="0" indent="0" algn="ctr" rtl="0">
              <a:lnSpc>
                <a:spcPct val="90000"/>
              </a:lnSpc>
              <a:spcBef>
                <a:spcPts val="1000"/>
              </a:spcBef>
              <a:buClr>
                <a:schemeClr val="dk1"/>
              </a:buClr>
              <a:buFont typeface="Calibri"/>
              <a:buNone/>
            </a:pPr>
            <a:endParaRPr sz="2800" b="0" i="0" u="none" strike="noStrike" cap="none" baseline="0">
              <a:solidFill>
                <a:schemeClr val="dk1"/>
              </a:solidFill>
              <a:latin typeface="Calibri"/>
              <a:ea typeface="Calibri"/>
              <a:cs typeface="Calibri"/>
              <a:sym typeface="Calibri"/>
            </a:endParaRPr>
          </a:p>
        </p:txBody>
      </p:sp>
      <p:pic>
        <p:nvPicPr>
          <p:cNvPr id="309" name="Shape 309"/>
          <p:cNvPicPr preferRelativeResize="0"/>
          <p:nvPr/>
        </p:nvPicPr>
        <p:blipFill rotWithShape="1">
          <a:blip r:embed="rId3">
            <a:alphaModFix/>
          </a:blip>
          <a:srcRect/>
          <a:stretch/>
        </p:blipFill>
        <p:spPr>
          <a:xfrm>
            <a:off x="4209478" y="1369218"/>
            <a:ext cx="4747745" cy="2568936"/>
          </a:xfrm>
          <a:prstGeom prst="rect">
            <a:avLst/>
          </a:prstGeom>
          <a:noFill/>
          <a:ln w="104775" cap="flat" cmpd="sng">
            <a:solidFill>
              <a:schemeClr val="dk1"/>
            </a:solidFill>
            <a:prstDash val="solid"/>
            <a:round/>
            <a:headEnd type="none" w="med" len="med"/>
            <a:tailEnd type="none" w="med" len="med"/>
          </a:ln>
        </p:spPr>
      </p:pic>
      <p:sp>
        <p:nvSpPr>
          <p:cNvPr id="310" name="Shape 310"/>
          <p:cNvSpPr txBox="1">
            <a:spLocks noGrp="1"/>
          </p:cNvSpPr>
          <p:nvPr>
            <p:ph type="ftr" idx="11"/>
          </p:nvPr>
        </p:nvSpPr>
        <p:spPr>
          <a:xfrm>
            <a:off x="3028950" y="4800325"/>
            <a:ext cx="3086099" cy="207719"/>
          </a:xfrm>
          <a:prstGeom prst="rect">
            <a:avLst/>
          </a:prstGeom>
          <a:noFill/>
          <a:ln>
            <a:noFill/>
          </a:ln>
        </p:spPr>
        <p:txBody>
          <a:bodyPr lIns="91425" tIns="45700" rIns="91425" bIns="45700" anchor="ctr" anchorCtr="0">
            <a:noAutofit/>
          </a:bodyPr>
          <a:lstStyle/>
          <a:p>
            <a:pPr marL="0" marR="0" lvl="0" indent="0" algn="ctr" rtl="0">
              <a:spcBef>
                <a:spcPts val="0"/>
              </a:spcBef>
              <a:buClr>
                <a:srgbClr val="888888"/>
              </a:buClr>
              <a:buSzPct val="25000"/>
              <a:buFont typeface="Calibri"/>
              <a:buNone/>
            </a:pPr>
            <a:r>
              <a:rPr lang="en" sz="1200" b="0" i="0" u="none" strike="noStrike" cap="none" baseline="0">
                <a:solidFill>
                  <a:srgbClr val="888888"/>
                </a:solidFill>
                <a:latin typeface="Calibri"/>
                <a:ea typeface="Calibri"/>
                <a:cs typeface="Calibri"/>
                <a:sym typeface="Calibri"/>
              </a:rPr>
              <a:t>Leeanne Bordelon, NSU Writing Project, 2014</a:t>
            </a:r>
          </a:p>
        </p:txBody>
      </p:sp>
    </p:spTree>
  </p:cSld>
  <p:clrMapOvr>
    <a:masterClrMapping/>
  </p:clrMapOvr>
  <p:transition spd="slow">
    <p:cut/>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14"/>
        <p:cNvGrpSpPr/>
        <p:nvPr/>
      </p:nvGrpSpPr>
      <p:grpSpPr>
        <a:xfrm>
          <a:off x="0" y="0"/>
          <a:ext cx="0" cy="0"/>
          <a:chOff x="0" y="0"/>
          <a:chExt cx="0" cy="0"/>
        </a:xfrm>
      </p:grpSpPr>
      <p:sp>
        <p:nvSpPr>
          <p:cNvPr id="315" name="Shape 315"/>
          <p:cNvSpPr txBox="1">
            <a:spLocks noGrp="1"/>
          </p:cNvSpPr>
          <p:nvPr>
            <p:ph type="title"/>
          </p:nvPr>
        </p:nvSpPr>
        <p:spPr>
          <a:xfrm>
            <a:off x="400050" y="691152"/>
            <a:ext cx="6686549" cy="526267"/>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 sz="4400" b="1" i="0" u="none" strike="noStrike" cap="none" baseline="0">
                <a:solidFill>
                  <a:schemeClr val="dk1"/>
                </a:solidFill>
                <a:latin typeface="Calibri"/>
                <a:ea typeface="Calibri"/>
                <a:cs typeface="Calibri"/>
                <a:sym typeface="Calibri"/>
              </a:rPr>
              <a:t>What Extending Looks Like</a:t>
            </a:r>
          </a:p>
        </p:txBody>
      </p:sp>
      <p:sp>
        <p:nvSpPr>
          <p:cNvPr id="316" name="Shape 316"/>
          <p:cNvSpPr txBox="1">
            <a:spLocks noGrp="1"/>
          </p:cNvSpPr>
          <p:nvPr>
            <p:ph type="body" idx="1"/>
          </p:nvPr>
        </p:nvSpPr>
        <p:spPr>
          <a:xfrm>
            <a:off x="381000" y="1543050"/>
            <a:ext cx="4724400" cy="2595295"/>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buClr>
                <a:schemeClr val="dk1"/>
              </a:buClr>
              <a:buSzPct val="25000"/>
              <a:buFont typeface="Calibri"/>
              <a:buNone/>
            </a:pPr>
            <a:r>
              <a:rPr lang="en" sz="3000" b="1" i="0" u="none" strike="noStrike" cap="none" baseline="0">
                <a:solidFill>
                  <a:schemeClr val="dk1"/>
                </a:solidFill>
                <a:latin typeface="Calibri"/>
                <a:ea typeface="Calibri"/>
                <a:cs typeface="Calibri"/>
                <a:sym typeface="Calibri"/>
              </a:rPr>
              <a:t>Language that reframes the text, adds another layer of interpretation, and/or drives it forward to new conclusions:</a:t>
            </a:r>
          </a:p>
          <a:p>
            <a:pPr marL="0" marR="0" lvl="0" indent="0" algn="l" rtl="0">
              <a:lnSpc>
                <a:spcPct val="90000"/>
              </a:lnSpc>
              <a:spcBef>
                <a:spcPts val="1000"/>
              </a:spcBef>
              <a:buClr>
                <a:schemeClr val="dk1"/>
              </a:buClr>
              <a:buFont typeface="Calibri"/>
              <a:buNone/>
            </a:pPr>
            <a:endParaRPr sz="3000" b="0" i="0" u="none" strike="noStrike" cap="none" baseline="0">
              <a:solidFill>
                <a:schemeClr val="dk1"/>
              </a:solidFill>
              <a:latin typeface="Calibri"/>
              <a:ea typeface="Calibri"/>
              <a:cs typeface="Calibri"/>
              <a:sym typeface="Calibri"/>
            </a:endParaRPr>
          </a:p>
          <a:p>
            <a:pPr marL="0" marR="0" lvl="0" indent="0" algn="l" rtl="0">
              <a:lnSpc>
                <a:spcPct val="90000"/>
              </a:lnSpc>
              <a:spcBef>
                <a:spcPts val="1000"/>
              </a:spcBef>
              <a:buClr>
                <a:schemeClr val="dk1"/>
              </a:buClr>
              <a:buFont typeface="Calibri"/>
              <a:buNone/>
            </a:pPr>
            <a:endParaRPr sz="2800" b="0" i="0" u="none" strike="noStrike" cap="none" baseline="0">
              <a:solidFill>
                <a:schemeClr val="dk1"/>
              </a:solidFill>
              <a:latin typeface="Calibri"/>
              <a:ea typeface="Calibri"/>
              <a:cs typeface="Calibri"/>
              <a:sym typeface="Calibri"/>
            </a:endParaRPr>
          </a:p>
        </p:txBody>
      </p:sp>
      <p:sp>
        <p:nvSpPr>
          <p:cNvPr id="317" name="Shape 317"/>
          <p:cNvSpPr txBox="1">
            <a:spLocks noGrp="1"/>
          </p:cNvSpPr>
          <p:nvPr>
            <p:ph type="ftr" idx="11"/>
          </p:nvPr>
        </p:nvSpPr>
        <p:spPr>
          <a:xfrm>
            <a:off x="3028950" y="4800325"/>
            <a:ext cx="3086099" cy="207719"/>
          </a:xfrm>
          <a:prstGeom prst="rect">
            <a:avLst/>
          </a:prstGeom>
          <a:noFill/>
          <a:ln>
            <a:noFill/>
          </a:ln>
        </p:spPr>
        <p:txBody>
          <a:bodyPr lIns="91425" tIns="45700" rIns="91425" bIns="45700" anchor="ctr" anchorCtr="0">
            <a:noAutofit/>
          </a:bodyPr>
          <a:lstStyle/>
          <a:p>
            <a:pPr marL="0" marR="0" lvl="0" indent="0" algn="ctr" rtl="0">
              <a:spcBef>
                <a:spcPts val="0"/>
              </a:spcBef>
              <a:buClr>
                <a:srgbClr val="888888"/>
              </a:buClr>
              <a:buSzPct val="25000"/>
              <a:buFont typeface="Calibri"/>
              <a:buNone/>
            </a:pPr>
            <a:r>
              <a:rPr lang="en" sz="1200" b="0" i="0" u="none" strike="noStrike" cap="none" baseline="0">
                <a:solidFill>
                  <a:srgbClr val="888888"/>
                </a:solidFill>
                <a:latin typeface="Calibri"/>
                <a:ea typeface="Calibri"/>
                <a:cs typeface="Calibri"/>
                <a:sym typeface="Calibri"/>
              </a:rPr>
              <a:t>Leeanne Bordelon, NSU Writing Project, 2014</a:t>
            </a:r>
          </a:p>
        </p:txBody>
      </p:sp>
      <p:pic>
        <p:nvPicPr>
          <p:cNvPr id="318" name="Shape 318"/>
          <p:cNvPicPr preferRelativeResize="0"/>
          <p:nvPr/>
        </p:nvPicPr>
        <p:blipFill rotWithShape="1">
          <a:blip r:embed="rId3">
            <a:alphaModFix/>
          </a:blip>
          <a:srcRect/>
          <a:stretch/>
        </p:blipFill>
        <p:spPr>
          <a:xfrm>
            <a:off x="6172200" y="1265634"/>
            <a:ext cx="2504099" cy="1354931"/>
          </a:xfrm>
          <a:prstGeom prst="rect">
            <a:avLst/>
          </a:prstGeom>
          <a:noFill/>
          <a:ln w="104775" cap="flat" cmpd="sng">
            <a:solidFill>
              <a:schemeClr val="dk1"/>
            </a:solidFill>
            <a:prstDash val="solid"/>
            <a:round/>
            <a:headEnd type="none" w="med" len="med"/>
            <a:tailEnd type="none" w="med" len="med"/>
          </a:ln>
        </p:spPr>
      </p:pic>
      <p:sp>
        <p:nvSpPr>
          <p:cNvPr id="319" name="Shape 319"/>
          <p:cNvSpPr txBox="1"/>
          <p:nvPr/>
        </p:nvSpPr>
        <p:spPr>
          <a:xfrm>
            <a:off x="400050" y="1943100"/>
            <a:ext cx="7927400" cy="1131048"/>
          </a:xfrm>
          <a:prstGeom prst="rect">
            <a:avLst/>
          </a:prstGeom>
          <a:noFill/>
          <a:ln>
            <a:noFill/>
          </a:ln>
        </p:spPr>
        <p:txBody>
          <a:bodyPr lIns="91425" tIns="45700" rIns="91425" bIns="45700" anchor="t" anchorCtr="0">
            <a:noAutofit/>
          </a:bodyPr>
          <a:lstStyle/>
          <a:p>
            <a:pPr marL="0" marR="0" lvl="0" indent="0" algn="l" rtl="0">
              <a:spcBef>
                <a:spcPts val="0"/>
              </a:spcBef>
              <a:buClr>
                <a:schemeClr val="dk1"/>
              </a:buClr>
              <a:buFont typeface="Calibri"/>
              <a:buNone/>
            </a:pPr>
            <a:endParaRPr sz="2800" b="0" i="0" u="none" strike="noStrike" cap="none" baseline="0">
              <a:solidFill>
                <a:schemeClr val="dk1"/>
              </a:solidFill>
              <a:latin typeface="Calibri"/>
              <a:ea typeface="Calibri"/>
              <a:cs typeface="Calibri"/>
              <a:sym typeface="Calibri"/>
            </a:endParaRPr>
          </a:p>
          <a:p>
            <a:pPr marL="0" marR="0" lvl="0" indent="0" algn="l" rtl="0">
              <a:spcBef>
                <a:spcPts val="0"/>
              </a:spcBef>
              <a:buClr>
                <a:schemeClr val="dk1"/>
              </a:buClr>
              <a:buFont typeface="Calibri"/>
              <a:buNone/>
            </a:pPr>
            <a:endParaRPr sz="2800" b="0" i="0" u="none" strike="noStrike" cap="none" baseline="0">
              <a:solidFill>
                <a:schemeClr val="dk1"/>
              </a:solidFill>
              <a:latin typeface="Calibri"/>
              <a:ea typeface="Calibri"/>
              <a:cs typeface="Calibri"/>
              <a:sym typeface="Calibri"/>
            </a:endParaRPr>
          </a:p>
          <a:p>
            <a:pPr marL="0" marR="0" lvl="0" indent="0" algn="l" rtl="0">
              <a:spcBef>
                <a:spcPts val="0"/>
              </a:spcBef>
              <a:buClr>
                <a:schemeClr val="dk1"/>
              </a:buClr>
              <a:buFont typeface="Calibri"/>
              <a:buNone/>
            </a:pPr>
            <a:endParaRPr sz="1800" b="0" i="0" u="none" strike="noStrike" cap="none" baseline="0">
              <a:solidFill>
                <a:schemeClr val="dk1"/>
              </a:solidFill>
              <a:latin typeface="Calibri"/>
              <a:ea typeface="Calibri"/>
              <a:cs typeface="Calibri"/>
              <a:sym typeface="Calibri"/>
            </a:endParaRPr>
          </a:p>
          <a:p>
            <a:pPr marL="0" marR="0" lvl="0" indent="0" algn="l" rtl="0">
              <a:spcBef>
                <a:spcPts val="0"/>
              </a:spcBef>
              <a:buClr>
                <a:schemeClr val="dk1"/>
              </a:buClr>
              <a:buFont typeface="Calibri"/>
              <a:buNone/>
            </a:pPr>
            <a:endParaRPr sz="1800" b="0" i="0" u="none" strike="noStrike" cap="none" baseline="0">
              <a:solidFill>
                <a:schemeClr val="dk1"/>
              </a:solidFill>
              <a:latin typeface="Calibri"/>
              <a:ea typeface="Calibri"/>
              <a:cs typeface="Calibri"/>
              <a:sym typeface="Calibri"/>
            </a:endParaRPr>
          </a:p>
        </p:txBody>
      </p:sp>
      <p:sp>
        <p:nvSpPr>
          <p:cNvPr id="320" name="Shape 320"/>
          <p:cNvSpPr txBox="1"/>
          <p:nvPr/>
        </p:nvSpPr>
        <p:spPr>
          <a:xfrm>
            <a:off x="4953000" y="2914650"/>
            <a:ext cx="2895600" cy="1454244"/>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 sz="2400" b="0" i="0" u="none" strike="noStrike" cap="none" baseline="0">
                <a:solidFill>
                  <a:schemeClr val="dk1"/>
                </a:solidFill>
                <a:latin typeface="Calibri"/>
                <a:ea typeface="Calibri"/>
                <a:cs typeface="Calibri"/>
                <a:sym typeface="Calibri"/>
              </a:rPr>
              <a:t>So now,… </a:t>
            </a:r>
          </a:p>
          <a:p>
            <a:pPr marL="0" marR="0" lvl="0" indent="0" algn="l" rtl="0">
              <a:spcBef>
                <a:spcPts val="0"/>
              </a:spcBef>
              <a:buNone/>
            </a:pPr>
            <a:endParaRPr sz="2400" b="0" i="0" u="none" strike="noStrike" cap="none" baseline="0">
              <a:solidFill>
                <a:schemeClr val="dk1"/>
              </a:solidFill>
              <a:latin typeface="Calibri"/>
              <a:ea typeface="Calibri"/>
              <a:cs typeface="Calibri"/>
              <a:sym typeface="Calibri"/>
            </a:endParaRPr>
          </a:p>
          <a:p>
            <a:pPr marL="0" marR="0" lvl="0" indent="0" algn="l" rtl="0">
              <a:spcBef>
                <a:spcPts val="0"/>
              </a:spcBef>
              <a:buSzPct val="25000"/>
              <a:buNone/>
            </a:pPr>
            <a:r>
              <a:rPr lang="en" sz="2400" b="0" i="0" u="none" strike="noStrike" cap="none" baseline="0">
                <a:solidFill>
                  <a:schemeClr val="dk1"/>
                </a:solidFill>
                <a:latin typeface="Calibri"/>
                <a:ea typeface="Calibri"/>
                <a:cs typeface="Calibri"/>
                <a:sym typeface="Calibri"/>
              </a:rPr>
              <a:t>Because of this…..</a:t>
            </a:r>
          </a:p>
          <a:p>
            <a:pPr marL="0" marR="0" lvl="0" indent="0" algn="l" rtl="0">
              <a:spcBef>
                <a:spcPts val="0"/>
              </a:spcBef>
              <a:buNone/>
            </a:pPr>
            <a:endParaRPr sz="2400" b="0" i="0" u="none" strike="noStrike" cap="none" baseline="0">
              <a:solidFill>
                <a:schemeClr val="dk1"/>
              </a:solidFill>
              <a:latin typeface="Calibri"/>
              <a:ea typeface="Calibri"/>
              <a:cs typeface="Calibri"/>
              <a:sym typeface="Calibri"/>
            </a:endParaRPr>
          </a:p>
          <a:p>
            <a:pPr marL="0" marR="0" lvl="0" indent="0" algn="l" rtl="0">
              <a:spcBef>
                <a:spcPts val="0"/>
              </a:spcBef>
              <a:buSzPct val="25000"/>
              <a:buNone/>
            </a:pPr>
            <a:r>
              <a:rPr lang="en" sz="2400" b="0" i="0" u="none" strike="noStrike" cap="none" baseline="0">
                <a:solidFill>
                  <a:schemeClr val="dk1"/>
                </a:solidFill>
                <a:latin typeface="Calibri"/>
                <a:ea typeface="Calibri"/>
                <a:cs typeface="Calibri"/>
                <a:sym typeface="Calibri"/>
              </a:rPr>
              <a:t>Furthermore,….</a:t>
            </a:r>
          </a:p>
        </p:txBody>
      </p:sp>
    </p:spTree>
  </p:cSld>
  <p:clrMapOvr>
    <a:masterClrMapping/>
  </p:clrMapOvr>
  <p:transition spd="slow">
    <p:cut/>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24"/>
        <p:cNvGrpSpPr/>
        <p:nvPr/>
      </p:nvGrpSpPr>
      <p:grpSpPr>
        <a:xfrm>
          <a:off x="0" y="0"/>
          <a:ext cx="0" cy="0"/>
          <a:chOff x="0" y="0"/>
          <a:chExt cx="0" cy="0"/>
        </a:xfrm>
      </p:grpSpPr>
      <p:sp>
        <p:nvSpPr>
          <p:cNvPr id="325" name="Shape 325"/>
          <p:cNvSpPr txBox="1">
            <a:spLocks noGrp="1"/>
          </p:cNvSpPr>
          <p:nvPr>
            <p:ph type="title"/>
          </p:nvPr>
        </p:nvSpPr>
        <p:spPr>
          <a:xfrm>
            <a:off x="457200" y="205978"/>
            <a:ext cx="8229600" cy="8574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 sz="4400" b="0" i="0" u="none" strike="noStrike" cap="none" baseline="0">
                <a:solidFill>
                  <a:schemeClr val="dk1"/>
                </a:solidFill>
                <a:latin typeface="Calibri"/>
                <a:ea typeface="Calibri"/>
                <a:cs typeface="Calibri"/>
                <a:sym typeface="Calibri"/>
              </a:rPr>
              <a:t>An Example of Extending</a:t>
            </a:r>
          </a:p>
        </p:txBody>
      </p:sp>
      <p:pic>
        <p:nvPicPr>
          <p:cNvPr id="326" name="Shape 326"/>
          <p:cNvPicPr preferRelativeResize="0">
            <a:picLocks noGrp="1"/>
          </p:cNvPicPr>
          <p:nvPr>
            <p:ph type="body" idx="1"/>
          </p:nvPr>
        </p:nvPicPr>
        <p:blipFill rotWithShape="1">
          <a:blip r:embed="rId3">
            <a:alphaModFix/>
          </a:blip>
          <a:srcRect/>
          <a:stretch/>
        </p:blipFill>
        <p:spPr>
          <a:xfrm>
            <a:off x="457200" y="1035499"/>
            <a:ext cx="8686800" cy="3645599"/>
          </a:xfrm>
          <a:prstGeom prst="rect">
            <a:avLst/>
          </a:prstGeom>
          <a:noFill/>
          <a:ln>
            <a:noFill/>
          </a:ln>
        </p:spPr>
      </p:pic>
    </p:spTree>
  </p:cSld>
  <p:clrMapOvr>
    <a:masterClrMapping/>
  </p:clrMapOvr>
  <p:transition spd="slow">
    <p:cut/>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Shape 331"/>
          <p:cNvSpPr txBox="1">
            <a:spLocks noGrp="1"/>
          </p:cNvSpPr>
          <p:nvPr>
            <p:ph type="title"/>
          </p:nvPr>
        </p:nvSpPr>
        <p:spPr>
          <a:xfrm>
            <a:off x="3028950" y="285750"/>
            <a:ext cx="4410645" cy="526267"/>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 sz="4400" b="1" i="0" u="none" strike="noStrike" cap="none" baseline="0">
                <a:solidFill>
                  <a:schemeClr val="dk1"/>
                </a:solidFill>
                <a:latin typeface="Calibri"/>
                <a:ea typeface="Calibri"/>
                <a:cs typeface="Calibri"/>
                <a:sym typeface="Calibri"/>
              </a:rPr>
              <a:t>Let’s Find</a:t>
            </a:r>
            <a:endParaRPr lang="en-US" sz="4400" b="1" i="0" u="none" strike="noStrike" cap="none" baseline="0" dirty="0">
              <a:solidFill>
                <a:schemeClr val="dk1"/>
              </a:solidFill>
              <a:latin typeface="Calibri"/>
              <a:ea typeface="Calibri"/>
              <a:cs typeface="Calibri"/>
              <a:sym typeface="Calibri"/>
            </a:endParaRPr>
          </a:p>
        </p:txBody>
      </p:sp>
      <p:sp>
        <p:nvSpPr>
          <p:cNvPr id="332" name="Shape 332"/>
          <p:cNvSpPr txBox="1"/>
          <p:nvPr/>
        </p:nvSpPr>
        <p:spPr>
          <a:xfrm>
            <a:off x="3200400" y="971550"/>
            <a:ext cx="5143499" cy="3947234"/>
          </a:xfrm>
          <a:prstGeom prst="rect">
            <a:avLst/>
          </a:prstGeom>
          <a:noFill/>
          <a:ln>
            <a:noFill/>
          </a:ln>
        </p:spPr>
        <p:txBody>
          <a:bodyPr lIns="91425" tIns="45700" rIns="91425" bIns="45700" anchor="t" anchorCtr="0">
            <a:noAutofit/>
          </a:bodyPr>
          <a:lstStyle/>
          <a:p>
            <a:pPr marL="342900" indent="-342900">
              <a:buClr>
                <a:schemeClr val="dk1"/>
              </a:buClr>
              <a:buSzPct val="100000"/>
              <a:buFont typeface="Noto Symbol"/>
              <a:buChar char="➢"/>
            </a:pPr>
            <a:r>
              <a:rPr lang="en" sz="2400" b="0" i="0" u="none" strike="noStrike" cap="none" baseline="0" dirty="0">
                <a:solidFill>
                  <a:schemeClr val="dk1"/>
                </a:solidFill>
                <a:latin typeface="Calibri" charset="0"/>
                <a:ea typeface="Calibri"/>
                <a:cs typeface="Calibri"/>
                <a:sym typeface="Calibri"/>
              </a:rPr>
              <a:t>Use the article "The Early Bird Gets the Bad Grade".</a:t>
            </a:r>
            <a:r>
              <a:rPr lang="en-US" sz="2400" b="0" i="0" u="none" strike="noStrike" cap="none" baseline="0" dirty="0">
                <a:solidFill>
                  <a:schemeClr val="dk1"/>
                </a:solidFill>
                <a:latin typeface="Calibri" charset="0"/>
                <a:ea typeface="Calibri"/>
                <a:cs typeface="Calibri"/>
                <a:sym typeface="Calibri"/>
              </a:rPr>
              <a:t> </a:t>
            </a:r>
          </a:p>
          <a:p>
            <a:pPr marL="342900" indent="-342900">
              <a:buClr>
                <a:schemeClr val="dk1"/>
              </a:buClr>
              <a:buSzPct val="100000"/>
              <a:buFont typeface="Noto Symbol"/>
              <a:buChar char="➢"/>
            </a:pPr>
            <a:r>
              <a:rPr lang="en" sz="2400" b="0" i="0" u="none" strike="noStrike" cap="none" baseline="0" dirty="0">
                <a:solidFill>
                  <a:schemeClr val="dk1"/>
                </a:solidFill>
                <a:latin typeface="Calibri" charset="0"/>
                <a:ea typeface="Calibri"/>
                <a:cs typeface="Calibri"/>
                <a:sym typeface="Calibri"/>
              </a:rPr>
              <a:t>Glance through the article and highlight an example of extending. </a:t>
            </a:r>
            <a:endParaRPr lang="en-US" sz="2400" b="0" i="0" u="none" strike="noStrike" cap="none" baseline="0" dirty="0">
              <a:solidFill>
                <a:schemeClr val="dk1"/>
              </a:solidFill>
              <a:latin typeface="Calibri" charset="0"/>
              <a:ea typeface="Calibri"/>
              <a:cs typeface="Calibri"/>
              <a:sym typeface="Calibri"/>
            </a:endParaRPr>
          </a:p>
          <a:p>
            <a:pPr marL="342900" indent="-342900">
              <a:buClr>
                <a:schemeClr val="dk1"/>
              </a:buClr>
              <a:buSzPct val="100000"/>
              <a:buFont typeface="Noto Symbol"/>
              <a:buChar char="➢"/>
            </a:pPr>
            <a:r>
              <a:rPr lang="en" sz="2400" b="0" i="0" u="none" strike="noStrike" cap="none" baseline="0" dirty="0">
                <a:solidFill>
                  <a:schemeClr val="dk1"/>
                </a:solidFill>
                <a:latin typeface="Calibri" charset="0"/>
                <a:ea typeface="Calibri"/>
                <a:cs typeface="Calibri"/>
                <a:sym typeface="Calibri"/>
              </a:rPr>
              <a:t>Share examples. </a:t>
            </a:r>
            <a:endParaRPr lang="en-US" sz="2400" b="0" i="0" u="none" strike="noStrike" cap="none" baseline="0" dirty="0">
              <a:solidFill>
                <a:schemeClr val="dk1"/>
              </a:solidFill>
              <a:latin typeface="Calibri" charset="0"/>
              <a:ea typeface="Calibri"/>
              <a:cs typeface="Calibri"/>
              <a:sym typeface="Calibri"/>
            </a:endParaRPr>
          </a:p>
          <a:p>
            <a:pPr marL="342900" indent="-342900">
              <a:buClr>
                <a:schemeClr val="dk1"/>
              </a:buClr>
              <a:buSzPct val="100000"/>
              <a:buFont typeface="Noto Symbol"/>
              <a:buChar char="➢"/>
            </a:pPr>
            <a:r>
              <a:rPr lang="en" sz="2400" b="0" i="0" u="none" strike="noStrike" cap="none" baseline="0" dirty="0">
                <a:solidFill>
                  <a:schemeClr val="dk1"/>
                </a:solidFill>
                <a:latin typeface="Calibri" charset="0"/>
                <a:ea typeface="Calibri"/>
                <a:cs typeface="Calibri"/>
                <a:sym typeface="Calibri"/>
              </a:rPr>
              <a:t>"Thumbs up" if you agree, "thumbs sideways" if you're uncertain, and "thumbs down" if you disagree.</a:t>
            </a:r>
          </a:p>
          <a:p>
            <a:pPr marL="342900" indent="-342900">
              <a:buClr>
                <a:schemeClr val="dk1"/>
              </a:buClr>
              <a:buSzPct val="100000"/>
              <a:buFont typeface="Noto Symbol"/>
              <a:buChar char="➢"/>
            </a:pPr>
            <a:endParaRPr lang="en-US" sz="2400" b="0" i="0" u="none" strike="noStrike" cap="none" baseline="0" dirty="0">
              <a:solidFill>
                <a:schemeClr val="dk1"/>
              </a:solidFill>
              <a:latin typeface="Calibri"/>
              <a:ea typeface="Calibri"/>
              <a:cs typeface="Calibri"/>
              <a:sym typeface="Calibri"/>
            </a:endParaRPr>
          </a:p>
          <a:p>
            <a:pPr marL="342900" marR="0" lvl="0" indent="-342900" algn="l" rtl="0">
              <a:spcBef>
                <a:spcPts val="0"/>
              </a:spcBef>
              <a:buNone/>
            </a:pPr>
            <a:endParaRPr sz="2400" b="0" i="0" u="none" strike="noStrike" cap="none" baseline="0" dirty="0">
              <a:solidFill>
                <a:schemeClr val="dk1"/>
              </a:solidFill>
              <a:latin typeface="Calibri"/>
              <a:ea typeface="Calibri"/>
              <a:cs typeface="Calibri"/>
              <a:sym typeface="Calibri"/>
            </a:endParaRPr>
          </a:p>
        </p:txBody>
      </p:sp>
      <p:sp>
        <p:nvSpPr>
          <p:cNvPr id="333" name="Shape 333"/>
          <p:cNvSpPr txBox="1"/>
          <p:nvPr/>
        </p:nvSpPr>
        <p:spPr>
          <a:xfrm>
            <a:off x="571500" y="2988300"/>
            <a:ext cx="2061299" cy="122339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 sz="2000" b="0" i="0" u="none" strike="noStrike" cap="none" baseline="0">
                <a:solidFill>
                  <a:schemeClr val="dk1"/>
                </a:solidFill>
                <a:latin typeface="Calibri"/>
                <a:ea typeface="Calibri"/>
                <a:cs typeface="Calibri"/>
                <a:sym typeface="Calibri"/>
              </a:rPr>
              <a:t>So now,… </a:t>
            </a:r>
          </a:p>
          <a:p>
            <a:pPr marL="0" marR="0" lvl="0" indent="0" algn="l" rtl="0">
              <a:spcBef>
                <a:spcPts val="0"/>
              </a:spcBef>
              <a:buNone/>
            </a:pPr>
            <a:endParaRPr sz="2000" b="0" i="0" u="none" strike="noStrike" cap="none" baseline="0">
              <a:solidFill>
                <a:schemeClr val="dk1"/>
              </a:solidFill>
              <a:latin typeface="Calibri"/>
              <a:ea typeface="Calibri"/>
              <a:cs typeface="Calibri"/>
              <a:sym typeface="Calibri"/>
            </a:endParaRPr>
          </a:p>
          <a:p>
            <a:pPr marL="0" marR="0" lvl="0" indent="0" algn="l" rtl="0">
              <a:spcBef>
                <a:spcPts val="0"/>
              </a:spcBef>
              <a:buSzPct val="25000"/>
              <a:buNone/>
            </a:pPr>
            <a:r>
              <a:rPr lang="en" sz="2000" b="0" i="0" u="none" strike="noStrike" cap="none" baseline="0">
                <a:solidFill>
                  <a:schemeClr val="dk1"/>
                </a:solidFill>
                <a:latin typeface="Calibri"/>
                <a:ea typeface="Calibri"/>
                <a:cs typeface="Calibri"/>
                <a:sym typeface="Calibri"/>
              </a:rPr>
              <a:t>Because of this…..</a:t>
            </a:r>
          </a:p>
          <a:p>
            <a:pPr marL="0" marR="0" lvl="0" indent="0" algn="l" rtl="0">
              <a:spcBef>
                <a:spcPts val="0"/>
              </a:spcBef>
              <a:buNone/>
            </a:pPr>
            <a:endParaRPr sz="2000" b="0" i="0" u="none" strike="noStrike" cap="none" baseline="0">
              <a:solidFill>
                <a:schemeClr val="dk1"/>
              </a:solidFill>
              <a:latin typeface="Calibri"/>
              <a:ea typeface="Calibri"/>
              <a:cs typeface="Calibri"/>
              <a:sym typeface="Calibri"/>
            </a:endParaRPr>
          </a:p>
          <a:p>
            <a:pPr marL="0" marR="0" lvl="0" indent="0" algn="l" rtl="0">
              <a:spcBef>
                <a:spcPts val="0"/>
              </a:spcBef>
              <a:buSzPct val="25000"/>
              <a:buNone/>
            </a:pPr>
            <a:r>
              <a:rPr lang="en" sz="2000" b="0" i="0" u="none" strike="noStrike" cap="none" baseline="0">
                <a:solidFill>
                  <a:schemeClr val="dk1"/>
                </a:solidFill>
                <a:latin typeface="Calibri"/>
                <a:ea typeface="Calibri"/>
                <a:cs typeface="Calibri"/>
                <a:sym typeface="Calibri"/>
              </a:rPr>
              <a:t>Furthermore,….</a:t>
            </a:r>
          </a:p>
        </p:txBody>
      </p:sp>
      <p:pic>
        <p:nvPicPr>
          <p:cNvPr id="334" name="Shape 334"/>
          <p:cNvPicPr preferRelativeResize="0"/>
          <p:nvPr/>
        </p:nvPicPr>
        <p:blipFill rotWithShape="1">
          <a:blip r:embed="rId3">
            <a:alphaModFix/>
          </a:blip>
          <a:srcRect/>
          <a:stretch/>
        </p:blipFill>
        <p:spPr>
          <a:xfrm>
            <a:off x="322090" y="1085850"/>
            <a:ext cx="2706859" cy="1508890"/>
          </a:xfrm>
          <a:prstGeom prst="rect">
            <a:avLst/>
          </a:prstGeom>
          <a:noFill/>
          <a:ln>
            <a:noFill/>
          </a:ln>
        </p:spPr>
      </p:pic>
    </p:spTree>
  </p:cSld>
  <p:clrMapOvr>
    <a:masterClrMapping/>
  </p:clrMapOvr>
  <p:transition spd="slow">
    <p:cut/>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30"/>
        <p:cNvGrpSpPr/>
        <p:nvPr/>
      </p:nvGrpSpPr>
      <p:grpSpPr>
        <a:xfrm>
          <a:off x="0" y="0"/>
          <a:ext cx="0" cy="0"/>
          <a:chOff x="0" y="0"/>
          <a:chExt cx="0" cy="0"/>
        </a:xfrm>
      </p:grpSpPr>
      <p:sp>
        <p:nvSpPr>
          <p:cNvPr id="331" name="Shape 331"/>
          <p:cNvSpPr txBox="1">
            <a:spLocks noGrp="1"/>
          </p:cNvSpPr>
          <p:nvPr>
            <p:ph type="title"/>
          </p:nvPr>
        </p:nvSpPr>
        <p:spPr>
          <a:xfrm>
            <a:off x="3028950" y="285750"/>
            <a:ext cx="4410645" cy="526267"/>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 sz="4400" b="1" i="0" u="none" strike="noStrike" cap="none" baseline="0">
                <a:solidFill>
                  <a:schemeClr val="dk1"/>
                </a:solidFill>
                <a:latin typeface="Calibri"/>
                <a:ea typeface="Calibri"/>
                <a:cs typeface="Calibri"/>
                <a:sym typeface="Calibri"/>
              </a:rPr>
              <a:t>Let’s Practice</a:t>
            </a:r>
          </a:p>
        </p:txBody>
      </p:sp>
      <p:sp>
        <p:nvSpPr>
          <p:cNvPr id="332" name="Shape 332"/>
          <p:cNvSpPr txBox="1"/>
          <p:nvPr/>
        </p:nvSpPr>
        <p:spPr>
          <a:xfrm>
            <a:off x="3200400" y="971550"/>
            <a:ext cx="5143499" cy="3947234"/>
          </a:xfrm>
          <a:prstGeom prst="rect">
            <a:avLst/>
          </a:prstGeom>
          <a:noFill/>
          <a:ln>
            <a:noFill/>
          </a:ln>
        </p:spPr>
        <p:txBody>
          <a:bodyPr lIns="91425" tIns="45700" rIns="91425" bIns="45700" anchor="t" anchorCtr="0">
            <a:noAutofit/>
          </a:bodyPr>
          <a:lstStyle/>
          <a:p>
            <a:pPr marL="342900" marR="0" lvl="0" indent="-342900" algn="l" rtl="0">
              <a:spcBef>
                <a:spcPts val="0"/>
              </a:spcBef>
              <a:buClr>
                <a:schemeClr val="dk1"/>
              </a:buClr>
              <a:buSzPct val="100000"/>
              <a:buFont typeface="Noto Symbol"/>
              <a:buChar char="➢"/>
            </a:pPr>
            <a:r>
              <a:rPr lang="en" sz="2400" b="0" i="0" u="none" strike="noStrike" cap="none" baseline="0">
                <a:solidFill>
                  <a:schemeClr val="dk1"/>
                </a:solidFill>
                <a:latin typeface="Calibri"/>
                <a:ea typeface="Calibri"/>
                <a:cs typeface="Calibri"/>
                <a:sym typeface="Calibri"/>
              </a:rPr>
              <a:t>Use one of the articles from your first mini-unit.</a:t>
            </a:r>
          </a:p>
          <a:p>
            <a:pPr marL="342900" marR="0" lvl="0" indent="-342900" algn="l" rtl="0">
              <a:spcBef>
                <a:spcPts val="0"/>
              </a:spcBef>
              <a:buClr>
                <a:schemeClr val="dk1"/>
              </a:buClr>
              <a:buSzPct val="100000"/>
              <a:buFont typeface="Noto Symbol"/>
              <a:buChar char="➢"/>
            </a:pPr>
            <a:r>
              <a:rPr lang="en" sz="2400" b="0" i="0" u="none" strike="noStrike" cap="none" baseline="0">
                <a:solidFill>
                  <a:schemeClr val="dk1"/>
                </a:solidFill>
                <a:latin typeface="Calibri"/>
                <a:ea typeface="Calibri"/>
                <a:cs typeface="Calibri"/>
                <a:sym typeface="Calibri"/>
              </a:rPr>
              <a:t>Glance through the article and highlight a sentence or phrase that you would like to extend or add to with your own ideas.</a:t>
            </a:r>
          </a:p>
          <a:p>
            <a:pPr marL="342900" marR="0" lvl="0" indent="-342900" algn="l" rtl="0">
              <a:spcBef>
                <a:spcPts val="0"/>
              </a:spcBef>
              <a:buClr>
                <a:schemeClr val="dk1"/>
              </a:buClr>
              <a:buSzPct val="100000"/>
              <a:buFont typeface="Noto Symbol"/>
              <a:buChar char="➢"/>
            </a:pPr>
            <a:r>
              <a:rPr lang="en" sz="2400" b="0" i="0" u="none" strike="noStrike" cap="none" baseline="0">
                <a:solidFill>
                  <a:schemeClr val="dk1"/>
                </a:solidFill>
                <a:latin typeface="Calibri"/>
                <a:ea typeface="Calibri"/>
                <a:cs typeface="Calibri"/>
                <a:sym typeface="Calibri"/>
              </a:rPr>
              <a:t>Use one of the sentence starter templates from the left and write a sentence or two that extends the source’s thinking with your own thinking.</a:t>
            </a:r>
          </a:p>
          <a:p>
            <a:pPr marL="342900" marR="0" lvl="0" indent="-342900" algn="l" rtl="0">
              <a:spcBef>
                <a:spcPts val="0"/>
              </a:spcBef>
              <a:buNone/>
            </a:pPr>
            <a:endParaRPr sz="2400" b="0" i="0" u="none" strike="noStrike" cap="none" baseline="0">
              <a:solidFill>
                <a:schemeClr val="dk1"/>
              </a:solidFill>
              <a:latin typeface="Calibri"/>
              <a:ea typeface="Calibri"/>
              <a:cs typeface="Calibri"/>
              <a:sym typeface="Calibri"/>
            </a:endParaRPr>
          </a:p>
        </p:txBody>
      </p:sp>
      <p:sp>
        <p:nvSpPr>
          <p:cNvPr id="333" name="Shape 333"/>
          <p:cNvSpPr txBox="1"/>
          <p:nvPr/>
        </p:nvSpPr>
        <p:spPr>
          <a:xfrm>
            <a:off x="571500" y="2988300"/>
            <a:ext cx="2061299" cy="122339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 sz="2000" b="0" i="0" u="none" strike="noStrike" cap="none" baseline="0">
                <a:solidFill>
                  <a:schemeClr val="dk1"/>
                </a:solidFill>
                <a:latin typeface="Calibri"/>
                <a:ea typeface="Calibri"/>
                <a:cs typeface="Calibri"/>
                <a:sym typeface="Calibri"/>
              </a:rPr>
              <a:t>So now,… </a:t>
            </a:r>
          </a:p>
          <a:p>
            <a:pPr marL="0" marR="0" lvl="0" indent="0" algn="l" rtl="0">
              <a:spcBef>
                <a:spcPts val="0"/>
              </a:spcBef>
              <a:buNone/>
            </a:pPr>
            <a:endParaRPr sz="2000" b="0" i="0" u="none" strike="noStrike" cap="none" baseline="0">
              <a:solidFill>
                <a:schemeClr val="dk1"/>
              </a:solidFill>
              <a:latin typeface="Calibri"/>
              <a:ea typeface="Calibri"/>
              <a:cs typeface="Calibri"/>
              <a:sym typeface="Calibri"/>
            </a:endParaRPr>
          </a:p>
          <a:p>
            <a:pPr marL="0" marR="0" lvl="0" indent="0" algn="l" rtl="0">
              <a:spcBef>
                <a:spcPts val="0"/>
              </a:spcBef>
              <a:buSzPct val="25000"/>
              <a:buNone/>
            </a:pPr>
            <a:r>
              <a:rPr lang="en" sz="2000" b="0" i="0" u="none" strike="noStrike" cap="none" baseline="0">
                <a:solidFill>
                  <a:schemeClr val="dk1"/>
                </a:solidFill>
                <a:latin typeface="Calibri"/>
                <a:ea typeface="Calibri"/>
                <a:cs typeface="Calibri"/>
                <a:sym typeface="Calibri"/>
              </a:rPr>
              <a:t>Because of this…..</a:t>
            </a:r>
          </a:p>
          <a:p>
            <a:pPr marL="0" marR="0" lvl="0" indent="0" algn="l" rtl="0">
              <a:spcBef>
                <a:spcPts val="0"/>
              </a:spcBef>
              <a:buNone/>
            </a:pPr>
            <a:endParaRPr sz="2000" b="0" i="0" u="none" strike="noStrike" cap="none" baseline="0">
              <a:solidFill>
                <a:schemeClr val="dk1"/>
              </a:solidFill>
              <a:latin typeface="Calibri"/>
              <a:ea typeface="Calibri"/>
              <a:cs typeface="Calibri"/>
              <a:sym typeface="Calibri"/>
            </a:endParaRPr>
          </a:p>
          <a:p>
            <a:pPr marL="0" marR="0" lvl="0" indent="0" algn="l" rtl="0">
              <a:spcBef>
                <a:spcPts val="0"/>
              </a:spcBef>
              <a:buSzPct val="25000"/>
              <a:buNone/>
            </a:pPr>
            <a:r>
              <a:rPr lang="en" sz="2000" b="0" i="0" u="none" strike="noStrike" cap="none" baseline="0">
                <a:solidFill>
                  <a:schemeClr val="dk1"/>
                </a:solidFill>
                <a:latin typeface="Calibri"/>
                <a:ea typeface="Calibri"/>
                <a:cs typeface="Calibri"/>
                <a:sym typeface="Calibri"/>
              </a:rPr>
              <a:t>Furthermore,….</a:t>
            </a:r>
          </a:p>
        </p:txBody>
      </p:sp>
      <p:pic>
        <p:nvPicPr>
          <p:cNvPr id="334" name="Shape 334"/>
          <p:cNvPicPr preferRelativeResize="0"/>
          <p:nvPr/>
        </p:nvPicPr>
        <p:blipFill rotWithShape="1">
          <a:blip r:embed="rId3">
            <a:alphaModFix/>
          </a:blip>
          <a:srcRect/>
          <a:stretch/>
        </p:blipFill>
        <p:spPr>
          <a:xfrm>
            <a:off x="322090" y="1085850"/>
            <a:ext cx="2706859" cy="1508890"/>
          </a:xfrm>
          <a:prstGeom prst="rect">
            <a:avLst/>
          </a:prstGeom>
          <a:noFill/>
          <a:ln>
            <a:noFill/>
          </a:ln>
        </p:spPr>
      </p:pic>
    </p:spTree>
    <p:extLst>
      <p:ext uri="{BB962C8B-B14F-4D97-AF65-F5344CB8AC3E}">
        <p14:creationId xmlns:p14="http://schemas.microsoft.com/office/powerpoint/2010/main" val="3903480361"/>
      </p:ext>
    </p:extLst>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Shape 80"/>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spcBef>
                <a:spcPts val="0"/>
              </a:spcBef>
              <a:buNone/>
            </a:pPr>
            <a:r>
              <a:rPr lang="en" sz="4800" b="1">
                <a:latin typeface="Amatic SC"/>
                <a:ea typeface="Amatic SC"/>
                <a:cs typeface="Amatic SC"/>
                <a:sym typeface="Amatic SC"/>
              </a:rPr>
              <a:t>Over-Arching Goal</a:t>
            </a:r>
          </a:p>
        </p:txBody>
      </p:sp>
      <p:sp>
        <p:nvSpPr>
          <p:cNvPr id="81" name="Shape 81"/>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a:spcBef>
                <a:spcPts val="0"/>
              </a:spcBef>
              <a:buNone/>
            </a:pPr>
            <a:r>
              <a:rPr lang="en" sz="2400">
                <a:solidFill>
                  <a:srgbClr val="000000"/>
                </a:solidFill>
              </a:rPr>
              <a:t>By the end of the 2015-2016 school year, participating Branson teachers will embed into existing curriculum multiple tools, strategies, and protocols for teaching college-ready writing to students at all grade levels.  </a:t>
            </a:r>
          </a:p>
        </p:txBody>
      </p:sp>
      <p:pic>
        <p:nvPicPr>
          <p:cNvPr id="82" name="Shape 82"/>
          <p:cNvPicPr preferRelativeResize="0"/>
          <p:nvPr/>
        </p:nvPicPr>
        <p:blipFill rotWithShape="1">
          <a:blip r:embed="rId3">
            <a:alphaModFix/>
          </a:blip>
          <a:srcRect/>
          <a:stretch/>
        </p:blipFill>
        <p:spPr>
          <a:xfrm>
            <a:off x="7323525" y="3132425"/>
            <a:ext cx="1292100" cy="1292100"/>
          </a:xfrm>
          <a:prstGeom prst="rect">
            <a:avLst/>
          </a:prstGeom>
          <a:noFill/>
          <a:ln>
            <a:noFill/>
          </a:ln>
        </p:spPr>
      </p:pic>
      <p:sp>
        <p:nvSpPr>
          <p:cNvPr id="83" name="Shape 83"/>
          <p:cNvSpPr txBox="1"/>
          <p:nvPr/>
        </p:nvSpPr>
        <p:spPr>
          <a:xfrm>
            <a:off x="2096650" y="4852350"/>
            <a:ext cx="5005799" cy="291000"/>
          </a:xfrm>
          <a:prstGeom prst="rect">
            <a:avLst/>
          </a:prstGeom>
          <a:noFill/>
          <a:ln>
            <a:noFill/>
          </a:ln>
        </p:spPr>
        <p:txBody>
          <a:bodyPr lIns="91425" tIns="91425" rIns="91425" bIns="91425" anchor="t" anchorCtr="0">
            <a:noAutofit/>
          </a:bodyPr>
          <a:lstStyle/>
          <a:p>
            <a:pPr algn="ctr" rtl="0">
              <a:spcBef>
                <a:spcPts val="0"/>
              </a:spcBef>
              <a:buNone/>
            </a:pPr>
            <a:r>
              <a:rPr lang="en" sz="900"/>
              <a:t>Ozark Writing Project for NWP CRWP funded by the Dept. of Education</a:t>
            </a:r>
          </a:p>
        </p:txBody>
      </p:sp>
    </p:spTree>
  </p:cSld>
  <p:clrMapOvr>
    <a:masterClrMapping/>
  </p:clrMapOvr>
  <p:transition spd="slow">
    <p:cut/>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Shape 340"/>
          <p:cNvSpPr txBox="1">
            <a:spLocks noGrp="1"/>
          </p:cNvSpPr>
          <p:nvPr>
            <p:ph type="title"/>
          </p:nvPr>
        </p:nvSpPr>
        <p:spPr>
          <a:xfrm>
            <a:off x="628650" y="507795"/>
            <a:ext cx="7886698" cy="526267"/>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 sz="4400" b="1" i="0" u="none" strike="noStrike" cap="none" baseline="0">
                <a:solidFill>
                  <a:schemeClr val="dk1"/>
                </a:solidFill>
                <a:latin typeface="Calibri"/>
                <a:ea typeface="Calibri"/>
                <a:cs typeface="Calibri"/>
                <a:sym typeface="Calibri"/>
              </a:rPr>
              <a:t>The Vehicles (Countering Moves) </a:t>
            </a:r>
          </a:p>
        </p:txBody>
      </p:sp>
      <p:sp>
        <p:nvSpPr>
          <p:cNvPr id="341" name="Shape 341"/>
          <p:cNvSpPr txBox="1">
            <a:spLocks noGrp="1"/>
          </p:cNvSpPr>
          <p:nvPr>
            <p:ph type="ftr" idx="11"/>
          </p:nvPr>
        </p:nvSpPr>
        <p:spPr>
          <a:xfrm>
            <a:off x="3028950" y="4800325"/>
            <a:ext cx="3086099" cy="207719"/>
          </a:xfrm>
          <a:prstGeom prst="rect">
            <a:avLst/>
          </a:prstGeom>
          <a:noFill/>
          <a:ln>
            <a:noFill/>
          </a:ln>
        </p:spPr>
        <p:txBody>
          <a:bodyPr lIns="91425" tIns="45700" rIns="91425" bIns="45700" anchor="ctr" anchorCtr="0">
            <a:noAutofit/>
          </a:bodyPr>
          <a:lstStyle/>
          <a:p>
            <a:pPr marL="0" marR="0" lvl="0" indent="0" algn="ctr" rtl="0">
              <a:spcBef>
                <a:spcPts val="0"/>
              </a:spcBef>
              <a:buClr>
                <a:srgbClr val="888888"/>
              </a:buClr>
              <a:buSzPct val="25000"/>
              <a:buFont typeface="Calibri"/>
              <a:buNone/>
            </a:pPr>
            <a:r>
              <a:rPr lang="en" sz="1200" b="0" i="0" u="none" strike="noStrike" cap="none" baseline="0">
                <a:solidFill>
                  <a:srgbClr val="888888"/>
                </a:solidFill>
                <a:latin typeface="Calibri"/>
                <a:ea typeface="Calibri"/>
                <a:cs typeface="Calibri"/>
                <a:sym typeface="Calibri"/>
              </a:rPr>
              <a:t>Leeanne Bordelon, NSU Writing Project, 2014</a:t>
            </a:r>
          </a:p>
        </p:txBody>
      </p:sp>
      <p:pic>
        <p:nvPicPr>
          <p:cNvPr id="342" name="Shape 342"/>
          <p:cNvPicPr preferRelativeResize="0">
            <a:picLocks noGrp="1"/>
          </p:cNvPicPr>
          <p:nvPr>
            <p:ph type="body" idx="1"/>
          </p:nvPr>
        </p:nvPicPr>
        <p:blipFill rotWithShape="1">
          <a:blip r:embed="rId3">
            <a:alphaModFix/>
          </a:blip>
          <a:srcRect/>
          <a:stretch/>
        </p:blipFill>
        <p:spPr>
          <a:xfrm>
            <a:off x="1954505" y="1566704"/>
            <a:ext cx="1779899" cy="1779899"/>
          </a:xfrm>
          <a:prstGeom prst="rect">
            <a:avLst/>
          </a:prstGeom>
          <a:noFill/>
          <a:ln w="107950" cap="flat" cmpd="sng">
            <a:solidFill>
              <a:schemeClr val="dk1"/>
            </a:solidFill>
            <a:prstDash val="solid"/>
            <a:round/>
            <a:headEnd type="none" w="med" len="med"/>
            <a:tailEnd type="none" w="med" len="med"/>
          </a:ln>
        </p:spPr>
      </p:pic>
      <p:sp>
        <p:nvSpPr>
          <p:cNvPr id="343" name="Shape 343"/>
          <p:cNvSpPr txBox="1"/>
          <p:nvPr/>
        </p:nvSpPr>
        <p:spPr>
          <a:xfrm>
            <a:off x="5091704" y="1566700"/>
            <a:ext cx="3200399" cy="2285099"/>
          </a:xfrm>
          <a:prstGeom prst="rect">
            <a:avLst/>
          </a:prstGeom>
          <a:noFill/>
          <a:ln>
            <a:noFill/>
          </a:ln>
        </p:spPr>
        <p:txBody>
          <a:bodyPr lIns="91425" tIns="45700" rIns="91425" bIns="45700" anchor="t" anchorCtr="0">
            <a:noAutofit/>
          </a:bodyPr>
          <a:lstStyle/>
          <a:p>
            <a:pPr marL="0" marR="0" lvl="0" indent="0" algn="l" rtl="0">
              <a:spcBef>
                <a:spcPts val="0"/>
              </a:spcBef>
              <a:buClr>
                <a:schemeClr val="dk1"/>
              </a:buClr>
              <a:buSzPct val="25000"/>
              <a:buFont typeface="Calibri"/>
              <a:buNone/>
            </a:pPr>
            <a:r>
              <a:rPr lang="en" sz="2400" b="0" i="0" u="none" strike="noStrike" cap="none" baseline="0">
                <a:solidFill>
                  <a:schemeClr val="dk1"/>
                </a:solidFill>
                <a:latin typeface="Calibri"/>
                <a:ea typeface="Calibri"/>
                <a:cs typeface="Calibri"/>
                <a:sym typeface="Calibri"/>
              </a:rPr>
              <a:t>“The aim of countering is to open up new lines of inquiry.”</a:t>
            </a:r>
          </a:p>
          <a:p>
            <a:pPr marL="0" marR="0" lvl="0" indent="0" algn="l" rtl="0">
              <a:spcBef>
                <a:spcPts val="0"/>
              </a:spcBef>
              <a:buClr>
                <a:schemeClr val="dk1"/>
              </a:buClr>
              <a:buSzPct val="25000"/>
              <a:buFont typeface="Calibri"/>
              <a:buNone/>
            </a:pPr>
            <a:r>
              <a:rPr lang="en" sz="1800" b="0" i="0" u="none" strike="noStrike" cap="none" baseline="0">
                <a:solidFill>
                  <a:schemeClr val="dk1"/>
                </a:solidFill>
                <a:latin typeface="Calibri"/>
                <a:ea typeface="Calibri"/>
                <a:cs typeface="Calibri"/>
                <a:sym typeface="Calibri"/>
              </a:rPr>
              <a:t> –Harris in </a:t>
            </a:r>
            <a:r>
              <a:rPr lang="en" sz="1800" b="0" i="1" u="none" strike="noStrike" cap="none" baseline="0">
                <a:solidFill>
                  <a:schemeClr val="dk1"/>
                </a:solidFill>
                <a:latin typeface="Calibri"/>
                <a:ea typeface="Calibri"/>
                <a:cs typeface="Calibri"/>
                <a:sym typeface="Calibri"/>
              </a:rPr>
              <a:t>Rewriting: How to Do Things with Texts  </a:t>
            </a:r>
          </a:p>
        </p:txBody>
      </p:sp>
      <p:sp>
        <p:nvSpPr>
          <p:cNvPr id="344" name="Shape 344"/>
          <p:cNvSpPr txBox="1"/>
          <p:nvPr/>
        </p:nvSpPr>
        <p:spPr>
          <a:xfrm>
            <a:off x="904003" y="3658100"/>
            <a:ext cx="4644900" cy="1177199"/>
          </a:xfrm>
          <a:prstGeom prst="rect">
            <a:avLst/>
          </a:prstGeom>
          <a:noFill/>
          <a:ln>
            <a:noFill/>
          </a:ln>
        </p:spPr>
        <p:txBody>
          <a:bodyPr lIns="91425" tIns="45700" rIns="91425" bIns="45700" anchor="t" anchorCtr="0">
            <a:noAutofit/>
          </a:bodyPr>
          <a:lstStyle/>
          <a:p>
            <a:pPr marL="0" marR="0" lvl="0" indent="0" rtl="0">
              <a:spcBef>
                <a:spcPts val="0"/>
              </a:spcBef>
              <a:buClr>
                <a:schemeClr val="dk1"/>
              </a:buClr>
              <a:buSzPct val="25000"/>
              <a:buFont typeface="Calibri"/>
              <a:buNone/>
            </a:pPr>
            <a:r>
              <a:rPr lang="en" sz="2400" b="1" i="0" u="none" strike="noStrike" cap="none" baseline="0">
                <a:solidFill>
                  <a:schemeClr val="dk1"/>
                </a:solidFill>
                <a:latin typeface="Calibri"/>
                <a:ea typeface="Calibri"/>
                <a:cs typeface="Calibri"/>
                <a:sym typeface="Calibri"/>
              </a:rPr>
              <a:t>All forms of Countering</a:t>
            </a:r>
            <a:r>
              <a:rPr lang="en" sz="2400" b="1">
                <a:solidFill>
                  <a:schemeClr val="dk1"/>
                </a:solidFill>
                <a:latin typeface="Calibri"/>
                <a:ea typeface="Calibri"/>
                <a:cs typeface="Calibri"/>
                <a:sym typeface="Calibri"/>
              </a:rPr>
              <a:t>: </a:t>
            </a:r>
            <a:r>
              <a:rPr lang="en" sz="2400" b="0" i="0" u="none" strike="noStrike" cap="none" baseline="0">
                <a:solidFill>
                  <a:schemeClr val="dk1"/>
                </a:solidFill>
                <a:latin typeface="Calibri"/>
                <a:ea typeface="Calibri"/>
                <a:cs typeface="Calibri"/>
                <a:sym typeface="Calibri"/>
              </a:rPr>
              <a:t>Arguing the Other Side, Uncovering Values, Dissenting</a:t>
            </a:r>
            <a:r>
              <a:rPr lang="en" sz="3200" b="0" i="0" u="none" strike="noStrike" cap="none" baseline="0">
                <a:solidFill>
                  <a:schemeClr val="dk1"/>
                </a:solidFill>
                <a:latin typeface="Calibri"/>
                <a:ea typeface="Calibri"/>
                <a:cs typeface="Calibri"/>
                <a:sym typeface="Calibri"/>
              </a:rPr>
              <a:t> </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3"/>
                                        </p:tgtEl>
                                        <p:attrNameLst>
                                          <p:attrName>style.visibility</p:attrName>
                                        </p:attrNameLst>
                                      </p:cBhvr>
                                      <p:to>
                                        <p:strVal val="visible"/>
                                      </p:to>
                                    </p:set>
                                    <p:animEffect transition="in" filter="fade">
                                      <p:cBhvr>
                                        <p:cTn id="7" dur="2000"/>
                                        <p:tgtEl>
                                          <p:spTgt spid="3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Shape 349"/>
          <p:cNvSpPr txBox="1">
            <a:spLocks noGrp="1"/>
          </p:cNvSpPr>
          <p:nvPr>
            <p:ph type="title"/>
          </p:nvPr>
        </p:nvSpPr>
        <p:spPr>
          <a:xfrm>
            <a:off x="304800" y="228600"/>
            <a:ext cx="7886698" cy="526267"/>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 sz="4400" b="1" i="0" u="none" strike="noStrike" cap="none" baseline="0">
                <a:solidFill>
                  <a:schemeClr val="dk1"/>
                </a:solidFill>
                <a:latin typeface="Calibri"/>
                <a:ea typeface="Calibri"/>
                <a:cs typeface="Calibri"/>
                <a:sym typeface="Calibri"/>
              </a:rPr>
              <a:t>Countering Moves </a:t>
            </a:r>
          </a:p>
        </p:txBody>
      </p:sp>
      <p:sp>
        <p:nvSpPr>
          <p:cNvPr id="350" name="Shape 350"/>
          <p:cNvSpPr txBox="1"/>
          <p:nvPr/>
        </p:nvSpPr>
        <p:spPr>
          <a:xfrm>
            <a:off x="400050" y="1085850"/>
            <a:ext cx="4476749" cy="3060807"/>
          </a:xfrm>
          <a:prstGeom prst="rect">
            <a:avLst/>
          </a:prstGeom>
          <a:noFill/>
          <a:ln>
            <a:noFill/>
          </a:ln>
        </p:spPr>
        <p:txBody>
          <a:bodyPr lIns="91425" tIns="45700" rIns="91425" bIns="45700" anchor="t" anchorCtr="0">
            <a:noAutofit/>
          </a:bodyPr>
          <a:lstStyle/>
          <a:p>
            <a:pPr marL="0" marR="0" lvl="0" indent="0" algn="l" rtl="0">
              <a:lnSpc>
                <a:spcPct val="90000"/>
              </a:lnSpc>
              <a:spcBef>
                <a:spcPts val="0"/>
              </a:spcBef>
              <a:buClr>
                <a:schemeClr val="dk1"/>
              </a:buClr>
              <a:buSzPct val="25000"/>
              <a:buFont typeface="Calibri"/>
              <a:buNone/>
            </a:pPr>
            <a:r>
              <a:rPr lang="en" sz="3000" b="0" i="0" u="none" strike="noStrike" cap="none" baseline="0">
                <a:solidFill>
                  <a:schemeClr val="dk1"/>
                </a:solidFill>
                <a:latin typeface="Calibri"/>
                <a:ea typeface="Calibri"/>
                <a:cs typeface="Calibri"/>
                <a:sym typeface="Calibri"/>
              </a:rPr>
              <a:t>“Push back” against the text in some way: </a:t>
            </a:r>
          </a:p>
          <a:p>
            <a:pPr marL="0" marR="0" lvl="0" indent="0" algn="ctr" rtl="0">
              <a:lnSpc>
                <a:spcPct val="90000"/>
              </a:lnSpc>
              <a:spcBef>
                <a:spcPts val="0"/>
              </a:spcBef>
              <a:buClr>
                <a:schemeClr val="dk1"/>
              </a:buClr>
              <a:buFont typeface="Calibri"/>
              <a:buNone/>
            </a:pPr>
            <a:endParaRPr sz="3000" b="0" i="0" u="none" strike="noStrike" cap="none" baseline="0">
              <a:solidFill>
                <a:schemeClr val="dk1"/>
              </a:solidFill>
              <a:latin typeface="Calibri"/>
              <a:ea typeface="Calibri"/>
              <a:cs typeface="Calibri"/>
              <a:sym typeface="Calibri"/>
            </a:endParaRPr>
          </a:p>
          <a:p>
            <a:pPr marL="0" marR="0" lvl="0" indent="0" algn="l" rtl="0">
              <a:lnSpc>
                <a:spcPct val="90000"/>
              </a:lnSpc>
              <a:spcBef>
                <a:spcPts val="0"/>
              </a:spcBef>
              <a:buClr>
                <a:schemeClr val="dk1"/>
              </a:buClr>
              <a:buSzPct val="25000"/>
              <a:buFont typeface="Calibri"/>
              <a:buNone/>
            </a:pPr>
            <a:r>
              <a:rPr lang="en" sz="3000" b="0" i="0" u="none" strike="noStrike" cap="none" baseline="0">
                <a:solidFill>
                  <a:schemeClr val="dk1"/>
                </a:solidFill>
                <a:latin typeface="Calibri"/>
                <a:ea typeface="Calibri"/>
                <a:cs typeface="Calibri"/>
                <a:sym typeface="Calibri"/>
              </a:rPr>
              <a:t>Disagree with it</a:t>
            </a:r>
          </a:p>
          <a:p>
            <a:pPr marL="0" marR="0" lvl="0" indent="0" algn="l" rtl="0">
              <a:lnSpc>
                <a:spcPct val="90000"/>
              </a:lnSpc>
              <a:spcBef>
                <a:spcPts val="0"/>
              </a:spcBef>
              <a:buClr>
                <a:schemeClr val="dk1"/>
              </a:buClr>
              <a:buSzPct val="25000"/>
              <a:buFont typeface="Calibri"/>
              <a:buNone/>
            </a:pPr>
            <a:r>
              <a:rPr lang="en" sz="3000" b="0" i="0" u="none" strike="noStrike" cap="none" baseline="0">
                <a:solidFill>
                  <a:schemeClr val="dk1"/>
                </a:solidFill>
                <a:latin typeface="Calibri"/>
                <a:ea typeface="Calibri"/>
                <a:cs typeface="Calibri"/>
                <a:sym typeface="Calibri"/>
              </a:rPr>
              <a:t> </a:t>
            </a:r>
          </a:p>
          <a:p>
            <a:pPr marL="0" marR="0" lvl="0" indent="0" algn="l" rtl="0">
              <a:lnSpc>
                <a:spcPct val="90000"/>
              </a:lnSpc>
              <a:spcBef>
                <a:spcPts val="0"/>
              </a:spcBef>
              <a:buClr>
                <a:schemeClr val="dk1"/>
              </a:buClr>
              <a:buSzPct val="25000"/>
              <a:buFont typeface="Calibri"/>
              <a:buNone/>
            </a:pPr>
            <a:r>
              <a:rPr lang="en" sz="3000" b="0" i="0" u="none" strike="noStrike" cap="none" baseline="0">
                <a:solidFill>
                  <a:schemeClr val="dk1"/>
                </a:solidFill>
                <a:latin typeface="Calibri"/>
                <a:ea typeface="Calibri"/>
                <a:cs typeface="Calibri"/>
                <a:sym typeface="Calibri"/>
              </a:rPr>
              <a:t>Challenge it </a:t>
            </a:r>
          </a:p>
          <a:p>
            <a:pPr marL="0" marR="0" lvl="0" indent="0" algn="l" rtl="0">
              <a:lnSpc>
                <a:spcPct val="90000"/>
              </a:lnSpc>
              <a:spcBef>
                <a:spcPts val="0"/>
              </a:spcBef>
              <a:buClr>
                <a:schemeClr val="dk1"/>
              </a:buClr>
              <a:buFont typeface="Calibri"/>
              <a:buNone/>
            </a:pPr>
            <a:endParaRPr sz="3000" b="0" i="0" u="none" strike="noStrike" cap="none" baseline="0">
              <a:solidFill>
                <a:schemeClr val="dk1"/>
              </a:solidFill>
              <a:latin typeface="Calibri"/>
              <a:ea typeface="Calibri"/>
              <a:cs typeface="Calibri"/>
              <a:sym typeface="Calibri"/>
            </a:endParaRPr>
          </a:p>
          <a:p>
            <a:pPr marL="0" marR="0" lvl="0" indent="0" algn="l" rtl="0">
              <a:lnSpc>
                <a:spcPct val="90000"/>
              </a:lnSpc>
              <a:spcBef>
                <a:spcPts val="0"/>
              </a:spcBef>
              <a:buClr>
                <a:schemeClr val="dk1"/>
              </a:buClr>
              <a:buSzPct val="25000"/>
              <a:buFont typeface="Calibri"/>
              <a:buNone/>
            </a:pPr>
            <a:r>
              <a:rPr lang="en" sz="3000" b="0" i="0" u="none" strike="noStrike" cap="none" baseline="0">
                <a:solidFill>
                  <a:schemeClr val="dk1"/>
                </a:solidFill>
                <a:latin typeface="Calibri"/>
                <a:ea typeface="Calibri"/>
                <a:cs typeface="Calibri"/>
                <a:sym typeface="Calibri"/>
              </a:rPr>
              <a:t>Interpret it differently</a:t>
            </a:r>
          </a:p>
        </p:txBody>
      </p:sp>
      <p:pic>
        <p:nvPicPr>
          <p:cNvPr id="351" name="Shape 351"/>
          <p:cNvPicPr preferRelativeResize="0"/>
          <p:nvPr/>
        </p:nvPicPr>
        <p:blipFill rotWithShape="1">
          <a:blip r:embed="rId3">
            <a:alphaModFix/>
          </a:blip>
          <a:srcRect/>
          <a:stretch/>
        </p:blipFill>
        <p:spPr>
          <a:xfrm>
            <a:off x="4876800" y="742950"/>
            <a:ext cx="3962687" cy="3086099"/>
          </a:xfrm>
          <a:prstGeom prst="rect">
            <a:avLst/>
          </a:prstGeom>
          <a:noFill/>
          <a:ln w="107950" cap="flat" cmpd="sng">
            <a:solidFill>
              <a:schemeClr val="dk1"/>
            </a:solidFill>
            <a:prstDash val="solid"/>
            <a:round/>
            <a:headEnd type="none" w="med" len="med"/>
            <a:tailEnd type="none" w="med" len="med"/>
          </a:ln>
        </p:spPr>
      </p:pic>
      <p:sp>
        <p:nvSpPr>
          <p:cNvPr id="352" name="Shape 352"/>
          <p:cNvSpPr txBox="1">
            <a:spLocks noGrp="1"/>
          </p:cNvSpPr>
          <p:nvPr>
            <p:ph type="ftr" idx="11"/>
          </p:nvPr>
        </p:nvSpPr>
        <p:spPr>
          <a:xfrm>
            <a:off x="3028950" y="4800325"/>
            <a:ext cx="3086099" cy="207719"/>
          </a:xfrm>
          <a:prstGeom prst="rect">
            <a:avLst/>
          </a:prstGeom>
          <a:noFill/>
          <a:ln>
            <a:noFill/>
          </a:ln>
        </p:spPr>
        <p:txBody>
          <a:bodyPr lIns="91425" tIns="45700" rIns="91425" bIns="45700" anchor="ctr" anchorCtr="0">
            <a:noAutofit/>
          </a:bodyPr>
          <a:lstStyle/>
          <a:p>
            <a:pPr marL="0" marR="0" lvl="0" indent="0" algn="ctr" rtl="0">
              <a:spcBef>
                <a:spcPts val="0"/>
              </a:spcBef>
              <a:buClr>
                <a:srgbClr val="888888"/>
              </a:buClr>
              <a:buSzPct val="25000"/>
              <a:buFont typeface="Calibri"/>
              <a:buNone/>
            </a:pPr>
            <a:r>
              <a:rPr lang="en" sz="1200" b="0" i="0" u="none" strike="noStrike" cap="none" baseline="0">
                <a:solidFill>
                  <a:srgbClr val="888888"/>
                </a:solidFill>
                <a:latin typeface="Calibri"/>
                <a:ea typeface="Calibri"/>
                <a:cs typeface="Calibri"/>
                <a:sym typeface="Calibri"/>
              </a:rPr>
              <a:t>Leeanne Bordelon, NSU Writing Project, 2014</a:t>
            </a:r>
          </a:p>
        </p:txBody>
      </p:sp>
    </p:spTree>
  </p:cSld>
  <p:clrMapOvr>
    <a:masterClrMapping/>
  </p:clrMapOvr>
  <p:transition spd="slow">
    <p:cut/>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56"/>
        <p:cNvGrpSpPr/>
        <p:nvPr/>
      </p:nvGrpSpPr>
      <p:grpSpPr>
        <a:xfrm>
          <a:off x="0" y="0"/>
          <a:ext cx="0" cy="0"/>
          <a:chOff x="0" y="0"/>
          <a:chExt cx="0" cy="0"/>
        </a:xfrm>
      </p:grpSpPr>
      <p:sp>
        <p:nvSpPr>
          <p:cNvPr id="357" name="Shape 357"/>
          <p:cNvSpPr txBox="1">
            <a:spLocks noGrp="1"/>
          </p:cNvSpPr>
          <p:nvPr>
            <p:ph type="title"/>
          </p:nvPr>
        </p:nvSpPr>
        <p:spPr>
          <a:xfrm>
            <a:off x="304800" y="167525"/>
            <a:ext cx="7721699" cy="762299"/>
          </a:xfrm>
          <a:prstGeom prst="rect">
            <a:avLst/>
          </a:prstGeom>
          <a:noFill/>
          <a:ln>
            <a:noFill/>
          </a:ln>
        </p:spPr>
        <p:txBody>
          <a:bodyPr lIns="91425" tIns="45700" rIns="91425" bIns="45700" anchor="ctr" anchorCtr="0">
            <a:noAutofit/>
          </a:bodyPr>
          <a:lstStyle/>
          <a:p>
            <a:pPr marL="0" marR="0" lvl="0" indent="0" algn="l" rtl="0">
              <a:lnSpc>
                <a:spcPct val="90000"/>
              </a:lnSpc>
              <a:spcBef>
                <a:spcPts val="0"/>
              </a:spcBef>
              <a:buClr>
                <a:schemeClr val="dk1"/>
              </a:buClr>
              <a:buSzPct val="25000"/>
              <a:buFont typeface="Calibri"/>
              <a:buNone/>
            </a:pPr>
            <a:r>
              <a:rPr lang="en" sz="4400" b="1" i="0" u="none" strike="noStrike" cap="none" baseline="0">
                <a:solidFill>
                  <a:schemeClr val="dk1"/>
                </a:solidFill>
                <a:latin typeface="Calibri"/>
                <a:ea typeface="Calibri"/>
                <a:cs typeface="Calibri"/>
                <a:sym typeface="Calibri"/>
              </a:rPr>
              <a:t>What Countering Looks Like</a:t>
            </a:r>
          </a:p>
        </p:txBody>
      </p:sp>
      <p:sp>
        <p:nvSpPr>
          <p:cNvPr id="358" name="Shape 358"/>
          <p:cNvSpPr txBox="1">
            <a:spLocks noGrp="1"/>
          </p:cNvSpPr>
          <p:nvPr>
            <p:ph type="body" idx="1"/>
          </p:nvPr>
        </p:nvSpPr>
        <p:spPr>
          <a:xfrm>
            <a:off x="494525" y="901950"/>
            <a:ext cx="5403300" cy="184109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buClr>
                <a:schemeClr val="dk1"/>
              </a:buClr>
              <a:buSzPct val="25000"/>
              <a:buFont typeface="Calibri"/>
              <a:buNone/>
            </a:pPr>
            <a:r>
              <a:rPr lang="en" sz="2400" b="1" i="0" u="none" strike="noStrike" cap="none" baseline="0">
                <a:solidFill>
                  <a:schemeClr val="dk1"/>
                </a:solidFill>
                <a:latin typeface="Calibri"/>
                <a:ea typeface="Calibri"/>
                <a:cs typeface="Calibri"/>
                <a:sym typeface="Calibri"/>
              </a:rPr>
              <a:t>Language that takes another approach, identifies hidden or absent arguments, or explains where an argument falls short. </a:t>
            </a:r>
          </a:p>
          <a:p>
            <a:pPr marL="0" marR="0" lvl="0" indent="0" algn="l" rtl="0">
              <a:lnSpc>
                <a:spcPct val="90000"/>
              </a:lnSpc>
              <a:spcBef>
                <a:spcPts val="1000"/>
              </a:spcBef>
              <a:buClr>
                <a:schemeClr val="dk1"/>
              </a:buClr>
              <a:buFont typeface="Calibri"/>
              <a:buNone/>
            </a:pPr>
            <a:endParaRPr sz="2400" b="0" i="0" u="none" strike="noStrike" cap="none" baseline="0">
              <a:solidFill>
                <a:schemeClr val="dk1"/>
              </a:solidFill>
              <a:latin typeface="Calibri"/>
              <a:ea typeface="Calibri"/>
              <a:cs typeface="Calibri"/>
              <a:sym typeface="Calibri"/>
            </a:endParaRPr>
          </a:p>
        </p:txBody>
      </p:sp>
      <p:sp>
        <p:nvSpPr>
          <p:cNvPr id="359" name="Shape 359"/>
          <p:cNvSpPr txBox="1">
            <a:spLocks noGrp="1"/>
          </p:cNvSpPr>
          <p:nvPr>
            <p:ph type="ftr" idx="11"/>
          </p:nvPr>
        </p:nvSpPr>
        <p:spPr>
          <a:xfrm>
            <a:off x="3028950" y="4800325"/>
            <a:ext cx="3086099" cy="207719"/>
          </a:xfrm>
          <a:prstGeom prst="rect">
            <a:avLst/>
          </a:prstGeom>
          <a:noFill/>
          <a:ln>
            <a:noFill/>
          </a:ln>
        </p:spPr>
        <p:txBody>
          <a:bodyPr lIns="91425" tIns="45700" rIns="91425" bIns="45700" anchor="ctr" anchorCtr="0">
            <a:noAutofit/>
          </a:bodyPr>
          <a:lstStyle/>
          <a:p>
            <a:pPr marL="0" marR="0" lvl="0" indent="0" algn="ctr" rtl="0">
              <a:spcBef>
                <a:spcPts val="0"/>
              </a:spcBef>
              <a:buClr>
                <a:srgbClr val="888888"/>
              </a:buClr>
              <a:buSzPct val="25000"/>
              <a:buFont typeface="Calibri"/>
              <a:buNone/>
            </a:pPr>
            <a:r>
              <a:rPr lang="en" sz="1200" b="0" i="0" u="none" strike="noStrike" cap="none" baseline="0">
                <a:solidFill>
                  <a:srgbClr val="888888"/>
                </a:solidFill>
                <a:latin typeface="Calibri"/>
                <a:ea typeface="Calibri"/>
                <a:cs typeface="Calibri"/>
                <a:sym typeface="Calibri"/>
              </a:rPr>
              <a:t>Leeanne Bordelon, NSU Writing Project, 2014</a:t>
            </a:r>
          </a:p>
        </p:txBody>
      </p:sp>
      <p:sp>
        <p:nvSpPr>
          <p:cNvPr id="360" name="Shape 360"/>
          <p:cNvSpPr txBox="1"/>
          <p:nvPr/>
        </p:nvSpPr>
        <p:spPr>
          <a:xfrm>
            <a:off x="304800" y="2406250"/>
            <a:ext cx="8079900" cy="3069900"/>
          </a:xfrm>
          <a:prstGeom prst="rect">
            <a:avLst/>
          </a:prstGeom>
          <a:noFill/>
          <a:ln>
            <a:noFill/>
          </a:ln>
        </p:spPr>
        <p:txBody>
          <a:bodyPr lIns="91425" tIns="45700" rIns="91425" bIns="45700" anchor="t" anchorCtr="0">
            <a:noAutofit/>
          </a:bodyPr>
          <a:lstStyle/>
          <a:p>
            <a:pPr marL="0" marR="0" lvl="0" indent="0" algn="l" rtl="0">
              <a:spcBef>
                <a:spcPts val="0"/>
              </a:spcBef>
              <a:buClr>
                <a:schemeClr val="dk1"/>
              </a:buClr>
              <a:buSzPct val="25000"/>
              <a:buFont typeface="Calibri"/>
              <a:buNone/>
            </a:pPr>
            <a:r>
              <a:rPr lang="en" sz="2400" b="0" i="0" u="none" strike="noStrike" cap="none" baseline="0">
                <a:solidFill>
                  <a:schemeClr val="dk1"/>
                </a:solidFill>
                <a:latin typeface="Calibri"/>
                <a:ea typeface="Calibri"/>
                <a:cs typeface="Calibri"/>
                <a:sym typeface="Calibri"/>
              </a:rPr>
              <a:t>What the author fails to consider is …</a:t>
            </a:r>
            <a:br>
              <a:rPr lang="en" sz="2400" b="0" i="0" u="none" strike="noStrike" cap="none" baseline="0">
                <a:solidFill>
                  <a:schemeClr val="dk1"/>
                </a:solidFill>
                <a:latin typeface="Calibri"/>
                <a:ea typeface="Calibri"/>
                <a:cs typeface="Calibri"/>
                <a:sym typeface="Calibri"/>
              </a:rPr>
            </a:br>
            <a:r>
              <a:rPr lang="en" sz="2400" b="0" i="0" u="none" strike="noStrike" cap="none" baseline="0">
                <a:solidFill>
                  <a:schemeClr val="dk1"/>
                </a:solidFill>
                <a:latin typeface="Calibri"/>
                <a:ea typeface="Calibri"/>
                <a:cs typeface="Calibri"/>
                <a:sym typeface="Calibri"/>
              </a:rPr>
              <a:t>This is true, but …</a:t>
            </a:r>
          </a:p>
          <a:p>
            <a:pPr marL="0" marR="0" lvl="0" indent="0" algn="l" rtl="0">
              <a:spcBef>
                <a:spcPts val="0"/>
              </a:spcBef>
              <a:buClr>
                <a:schemeClr val="dk1"/>
              </a:buClr>
              <a:buSzPct val="25000"/>
              <a:buFont typeface="Calibri"/>
              <a:buNone/>
            </a:pPr>
            <a:r>
              <a:rPr lang="en" sz="2400" b="0" i="0" u="none" strike="noStrike" cap="none" baseline="0">
                <a:solidFill>
                  <a:schemeClr val="dk1"/>
                </a:solidFill>
                <a:latin typeface="Calibri"/>
                <a:ea typeface="Calibri"/>
                <a:cs typeface="Calibri"/>
                <a:sym typeface="Calibri"/>
              </a:rPr>
              <a:t>The same thing can be said for …</a:t>
            </a:r>
          </a:p>
          <a:p>
            <a:pPr marL="0" marR="0" lvl="0" indent="0" algn="l" rtl="0">
              <a:spcBef>
                <a:spcPts val="0"/>
              </a:spcBef>
              <a:buClr>
                <a:schemeClr val="dk1"/>
              </a:buClr>
              <a:buSzPct val="25000"/>
              <a:buFont typeface="Calibri"/>
              <a:buNone/>
            </a:pPr>
            <a:r>
              <a:rPr lang="en" sz="2400" b="0" i="0" u="none" strike="noStrike" cap="none" baseline="0">
                <a:solidFill>
                  <a:schemeClr val="dk1"/>
                </a:solidFill>
                <a:latin typeface="Calibri"/>
                <a:ea typeface="Calibri"/>
                <a:cs typeface="Calibri"/>
                <a:sym typeface="Calibri"/>
              </a:rPr>
              <a:t>The author doesn’t explain why ….</a:t>
            </a:r>
          </a:p>
          <a:p>
            <a:pPr marL="0" marR="0" lvl="0" indent="0" algn="l" rtl="0">
              <a:spcBef>
                <a:spcPts val="0"/>
              </a:spcBef>
              <a:buClr>
                <a:schemeClr val="dk1"/>
              </a:buClr>
              <a:buSzPct val="25000"/>
              <a:buFont typeface="Calibri"/>
              <a:buNone/>
            </a:pPr>
            <a:r>
              <a:rPr lang="en" sz="2400" b="0" i="0" u="none" strike="noStrike" cap="none" baseline="0">
                <a:solidFill>
                  <a:schemeClr val="dk1"/>
                </a:solidFill>
                <a:latin typeface="Calibri"/>
                <a:ea typeface="Calibri"/>
                <a:cs typeface="Calibri"/>
                <a:sym typeface="Calibri"/>
              </a:rPr>
              <a:t>Another way to look at this is …</a:t>
            </a:r>
          </a:p>
          <a:p>
            <a:pPr marL="0" marR="0" lvl="0" indent="0" algn="l" rtl="0">
              <a:spcBef>
                <a:spcPts val="0"/>
              </a:spcBef>
              <a:buClr>
                <a:schemeClr val="dk1"/>
              </a:buClr>
              <a:buSzPct val="25000"/>
              <a:buFont typeface="Calibri"/>
              <a:buNone/>
            </a:pPr>
            <a:r>
              <a:rPr lang="en" sz="2400" b="0" i="0" u="none" strike="noStrike" cap="none" baseline="0">
                <a:solidFill>
                  <a:schemeClr val="dk1"/>
                </a:solidFill>
                <a:latin typeface="Calibri"/>
                <a:ea typeface="Calibri"/>
                <a:cs typeface="Calibri"/>
                <a:sym typeface="Calibri"/>
              </a:rPr>
              <a:t>The study doesn’t explore the connections between …</a:t>
            </a:r>
          </a:p>
          <a:p>
            <a:pPr marL="0" marR="0" lvl="0" indent="0" algn="l" rtl="0">
              <a:spcBef>
                <a:spcPts val="0"/>
              </a:spcBef>
              <a:buClr>
                <a:schemeClr val="dk1"/>
              </a:buClr>
              <a:buFont typeface="Calibri"/>
              <a:buNone/>
            </a:pPr>
            <a:endParaRPr sz="2400" b="0" i="0" u="none" strike="noStrike" cap="none" baseline="0">
              <a:solidFill>
                <a:schemeClr val="dk1"/>
              </a:solidFill>
              <a:latin typeface="Calibri"/>
              <a:ea typeface="Calibri"/>
              <a:cs typeface="Calibri"/>
              <a:sym typeface="Calibri"/>
            </a:endParaRPr>
          </a:p>
          <a:p>
            <a:pPr marL="0" marR="0" lvl="0" indent="0" algn="l" rtl="0">
              <a:spcBef>
                <a:spcPts val="0"/>
              </a:spcBef>
              <a:buClr>
                <a:schemeClr val="dk1"/>
              </a:buClr>
              <a:buFont typeface="Calibri"/>
              <a:buNone/>
            </a:pPr>
            <a:endParaRPr sz="2400" b="0" i="0" u="none" strike="noStrike" cap="none" baseline="0">
              <a:solidFill>
                <a:schemeClr val="dk1"/>
              </a:solidFill>
              <a:latin typeface="Calibri"/>
              <a:ea typeface="Calibri"/>
              <a:cs typeface="Calibri"/>
              <a:sym typeface="Calibri"/>
            </a:endParaRPr>
          </a:p>
          <a:p>
            <a:pPr marL="0" marR="0" lvl="0" indent="0" algn="l" rtl="0">
              <a:spcBef>
                <a:spcPts val="0"/>
              </a:spcBef>
              <a:buClr>
                <a:schemeClr val="dk1"/>
              </a:buClr>
              <a:buFont typeface="Calibri"/>
              <a:buNone/>
            </a:pPr>
            <a:endParaRPr sz="2400" b="0" i="0" u="none" strike="noStrike" cap="none" baseline="0">
              <a:solidFill>
                <a:schemeClr val="dk1"/>
              </a:solidFill>
              <a:latin typeface="Calibri"/>
              <a:ea typeface="Calibri"/>
              <a:cs typeface="Calibri"/>
              <a:sym typeface="Calibri"/>
            </a:endParaRPr>
          </a:p>
          <a:p>
            <a:pPr marL="0" marR="0" lvl="0" indent="0" algn="l" rtl="0">
              <a:spcBef>
                <a:spcPts val="0"/>
              </a:spcBef>
              <a:buClr>
                <a:schemeClr val="dk1"/>
              </a:buClr>
              <a:buSzPct val="25000"/>
              <a:buFont typeface="Calibri"/>
              <a:buNone/>
            </a:pPr>
            <a:r>
              <a:rPr lang="en" sz="2400" b="0" i="0" u="none" strike="noStrike" cap="none" baseline="0">
                <a:solidFill>
                  <a:schemeClr val="dk1"/>
                </a:solidFill>
                <a:latin typeface="Calibri"/>
                <a:ea typeface="Calibri"/>
                <a:cs typeface="Calibri"/>
                <a:sym typeface="Calibri"/>
              </a:rPr>
              <a:t> </a:t>
            </a:r>
          </a:p>
        </p:txBody>
      </p:sp>
      <p:pic>
        <p:nvPicPr>
          <p:cNvPr id="361" name="Shape 361"/>
          <p:cNvPicPr preferRelativeResize="0"/>
          <p:nvPr/>
        </p:nvPicPr>
        <p:blipFill rotWithShape="1">
          <a:blip r:embed="rId3">
            <a:alphaModFix/>
          </a:blip>
          <a:srcRect/>
          <a:stretch/>
        </p:blipFill>
        <p:spPr>
          <a:xfrm>
            <a:off x="5791200" y="951650"/>
            <a:ext cx="3086099" cy="3156755"/>
          </a:xfrm>
          <a:prstGeom prst="rect">
            <a:avLst/>
          </a:prstGeom>
          <a:noFill/>
          <a:ln w="107950" cap="flat" cmpd="sng">
            <a:solidFill>
              <a:schemeClr val="dk1"/>
            </a:solidFill>
            <a:prstDash val="solid"/>
            <a:round/>
            <a:headEnd type="none" w="med" len="med"/>
            <a:tailEnd type="none" w="med" len="med"/>
          </a:ln>
        </p:spPr>
      </p:pic>
    </p:spTree>
  </p:cSld>
  <p:clrMapOvr>
    <a:masterClrMapping/>
  </p:clrMapOvr>
  <p:transition spd="slow">
    <p:cut/>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6" name="Shape 366"/>
          <p:cNvSpPr txBox="1">
            <a:spLocks noGrp="1"/>
          </p:cNvSpPr>
          <p:nvPr>
            <p:ph type="title"/>
          </p:nvPr>
        </p:nvSpPr>
        <p:spPr>
          <a:xfrm>
            <a:off x="457200" y="205978"/>
            <a:ext cx="8229600" cy="857400"/>
          </a:xfrm>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n" sz="4400" b="0" i="0" u="none" strike="noStrike" cap="none" baseline="0">
                <a:solidFill>
                  <a:schemeClr val="dk1"/>
                </a:solidFill>
                <a:latin typeface="Calibri"/>
                <a:ea typeface="Calibri"/>
                <a:cs typeface="Calibri"/>
                <a:sym typeface="Calibri"/>
              </a:rPr>
              <a:t>An Example of Countering</a:t>
            </a:r>
          </a:p>
        </p:txBody>
      </p:sp>
      <p:pic>
        <p:nvPicPr>
          <p:cNvPr id="367" name="Shape 367"/>
          <p:cNvPicPr preferRelativeResize="0">
            <a:picLocks noGrp="1"/>
          </p:cNvPicPr>
          <p:nvPr>
            <p:ph type="body" idx="1"/>
          </p:nvPr>
        </p:nvPicPr>
        <p:blipFill rotWithShape="1">
          <a:blip r:embed="rId3">
            <a:alphaModFix/>
          </a:blip>
          <a:srcRect/>
          <a:stretch/>
        </p:blipFill>
        <p:spPr>
          <a:xfrm>
            <a:off x="334199" y="1152925"/>
            <a:ext cx="8475600" cy="3513900"/>
          </a:xfrm>
          <a:prstGeom prst="rect">
            <a:avLst/>
          </a:prstGeom>
          <a:noFill/>
          <a:ln>
            <a:noFill/>
          </a:ln>
        </p:spPr>
      </p:pic>
    </p:spTree>
  </p:cSld>
  <p:clrMapOvr>
    <a:masterClrMapping/>
  </p:clrMapOvr>
  <p:transition spd="slow">
    <p:cut/>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Shape 372"/>
          <p:cNvSpPr txBox="1">
            <a:spLocks noGrp="1"/>
          </p:cNvSpPr>
          <p:nvPr>
            <p:ph type="title"/>
          </p:nvPr>
        </p:nvSpPr>
        <p:spPr>
          <a:xfrm>
            <a:off x="4000500" y="228600"/>
            <a:ext cx="4410645" cy="526267"/>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 sz="4400" b="1" i="0" u="none" strike="noStrike" cap="none" baseline="0">
                <a:solidFill>
                  <a:schemeClr val="dk1"/>
                </a:solidFill>
                <a:latin typeface="Calibri"/>
                <a:ea typeface="Calibri"/>
                <a:cs typeface="Calibri"/>
                <a:sym typeface="Calibri"/>
              </a:rPr>
              <a:t>Let’s Practice</a:t>
            </a:r>
          </a:p>
        </p:txBody>
      </p:sp>
      <p:sp>
        <p:nvSpPr>
          <p:cNvPr id="373" name="Shape 373"/>
          <p:cNvSpPr txBox="1"/>
          <p:nvPr/>
        </p:nvSpPr>
        <p:spPr>
          <a:xfrm>
            <a:off x="3771900" y="914400"/>
            <a:ext cx="5143499" cy="3393236"/>
          </a:xfrm>
          <a:prstGeom prst="rect">
            <a:avLst/>
          </a:prstGeom>
          <a:noFill/>
          <a:ln>
            <a:noFill/>
          </a:ln>
        </p:spPr>
        <p:txBody>
          <a:bodyPr lIns="91425" tIns="45700" rIns="91425" bIns="45700" anchor="t" anchorCtr="0">
            <a:noAutofit/>
          </a:bodyPr>
          <a:lstStyle/>
          <a:p>
            <a:pPr marL="342900" marR="0" lvl="0" indent="-342900" algn="l" rtl="0">
              <a:spcBef>
                <a:spcPts val="0"/>
              </a:spcBef>
              <a:buClr>
                <a:schemeClr val="dk1"/>
              </a:buClr>
              <a:buSzPct val="100000"/>
              <a:buFont typeface="Noto Symbol"/>
              <a:buChar char="➢"/>
            </a:pPr>
            <a:r>
              <a:rPr lang="en" sz="2400" b="0" i="0" u="none" strike="noStrike" cap="none" baseline="0">
                <a:solidFill>
                  <a:schemeClr val="dk1"/>
                </a:solidFill>
                <a:latin typeface="Calibri"/>
                <a:ea typeface="Calibri"/>
                <a:cs typeface="Calibri"/>
                <a:sym typeface="Calibri"/>
              </a:rPr>
              <a:t>Use one of the articles from your first mini-unit.</a:t>
            </a:r>
          </a:p>
          <a:p>
            <a:pPr marL="342900" marR="0" lvl="0" indent="-342900" algn="l" rtl="0">
              <a:spcBef>
                <a:spcPts val="0"/>
              </a:spcBef>
              <a:buNone/>
            </a:pPr>
            <a:endParaRPr sz="2400" b="0" i="0" u="none" strike="noStrike" cap="none" baseline="0">
              <a:solidFill>
                <a:schemeClr val="dk1"/>
              </a:solidFill>
              <a:latin typeface="Calibri"/>
              <a:ea typeface="Calibri"/>
              <a:cs typeface="Calibri"/>
              <a:sym typeface="Calibri"/>
            </a:endParaRPr>
          </a:p>
          <a:p>
            <a:pPr marL="342900" marR="0" lvl="0" indent="-342900" algn="l" rtl="0">
              <a:spcBef>
                <a:spcPts val="0"/>
              </a:spcBef>
              <a:buClr>
                <a:schemeClr val="dk1"/>
              </a:buClr>
              <a:buSzPct val="100000"/>
              <a:buFont typeface="Noto Symbol"/>
              <a:buChar char="➢"/>
            </a:pPr>
            <a:r>
              <a:rPr lang="en" sz="2400" b="0" i="0" u="none" strike="noStrike" cap="none" baseline="0">
                <a:solidFill>
                  <a:schemeClr val="dk1"/>
                </a:solidFill>
                <a:latin typeface="Calibri"/>
                <a:ea typeface="Calibri"/>
                <a:cs typeface="Calibri"/>
                <a:sym typeface="Calibri"/>
              </a:rPr>
              <a:t>Glance through the article and highlight a sentence or phrase that you would like to “push back” against in some way. </a:t>
            </a:r>
          </a:p>
          <a:p>
            <a:pPr marL="342900" marR="0" lvl="0" indent="-342900" algn="l" rtl="0">
              <a:spcBef>
                <a:spcPts val="0"/>
              </a:spcBef>
              <a:buNone/>
            </a:pPr>
            <a:endParaRPr sz="2400" b="0" i="0" u="none" strike="noStrike" cap="none" baseline="0">
              <a:solidFill>
                <a:schemeClr val="dk1"/>
              </a:solidFill>
              <a:latin typeface="Calibri"/>
              <a:ea typeface="Calibri"/>
              <a:cs typeface="Calibri"/>
              <a:sym typeface="Calibri"/>
            </a:endParaRPr>
          </a:p>
          <a:p>
            <a:pPr marL="342900" marR="0" lvl="0" indent="-342900" algn="l" rtl="0">
              <a:spcBef>
                <a:spcPts val="0"/>
              </a:spcBef>
              <a:buClr>
                <a:schemeClr val="dk1"/>
              </a:buClr>
              <a:buSzPct val="100000"/>
              <a:buFont typeface="Noto Symbol"/>
              <a:buChar char="➢"/>
            </a:pPr>
            <a:r>
              <a:rPr lang="en" sz="2400" b="0" i="0" u="none" strike="noStrike" cap="none" baseline="0">
                <a:solidFill>
                  <a:schemeClr val="dk1"/>
                </a:solidFill>
                <a:latin typeface="Calibri"/>
                <a:ea typeface="Calibri"/>
                <a:cs typeface="Calibri"/>
                <a:sym typeface="Calibri"/>
              </a:rPr>
              <a:t>Use one of the sentence starter templates from the left and write a sentence that counters.</a:t>
            </a:r>
          </a:p>
          <a:p>
            <a:pPr marL="342900" marR="0" lvl="0" indent="-342900" algn="l" rtl="0">
              <a:spcBef>
                <a:spcPts val="0"/>
              </a:spcBef>
              <a:buNone/>
            </a:pPr>
            <a:endParaRPr sz="2400" b="0" i="0" u="none" strike="noStrike" cap="none" baseline="0">
              <a:solidFill>
                <a:schemeClr val="dk1"/>
              </a:solidFill>
              <a:latin typeface="Calibri"/>
              <a:ea typeface="Calibri"/>
              <a:cs typeface="Calibri"/>
              <a:sym typeface="Calibri"/>
            </a:endParaRPr>
          </a:p>
        </p:txBody>
      </p:sp>
      <p:pic>
        <p:nvPicPr>
          <p:cNvPr id="374" name="Shape 374"/>
          <p:cNvPicPr preferRelativeResize="0">
            <a:picLocks noGrp="1"/>
          </p:cNvPicPr>
          <p:nvPr>
            <p:ph type="body" idx="1"/>
          </p:nvPr>
        </p:nvPicPr>
        <p:blipFill rotWithShape="1">
          <a:blip r:embed="rId3">
            <a:alphaModFix/>
          </a:blip>
          <a:srcRect/>
          <a:stretch/>
        </p:blipFill>
        <p:spPr>
          <a:xfrm>
            <a:off x="457200" y="800100"/>
            <a:ext cx="2571749" cy="1885949"/>
          </a:xfrm>
          <a:prstGeom prst="rect">
            <a:avLst/>
          </a:prstGeom>
          <a:noFill/>
          <a:ln w="107950" cap="flat" cmpd="sng">
            <a:solidFill>
              <a:schemeClr val="dk1"/>
            </a:solidFill>
            <a:prstDash val="solid"/>
            <a:round/>
            <a:headEnd type="none" w="med" len="med"/>
            <a:tailEnd type="none" w="med" len="med"/>
          </a:ln>
        </p:spPr>
      </p:pic>
      <p:sp>
        <p:nvSpPr>
          <p:cNvPr id="375" name="Shape 375"/>
          <p:cNvSpPr/>
          <p:nvPr/>
        </p:nvSpPr>
        <p:spPr>
          <a:xfrm>
            <a:off x="228600" y="2890200"/>
            <a:ext cx="3932699" cy="1938900"/>
          </a:xfrm>
          <a:prstGeom prst="rect">
            <a:avLst/>
          </a:prstGeom>
          <a:noFill/>
          <a:ln>
            <a:noFill/>
          </a:ln>
        </p:spPr>
        <p:txBody>
          <a:bodyPr lIns="91425" tIns="45700" rIns="91425" bIns="45700" anchor="t" anchorCtr="0">
            <a:noAutofit/>
          </a:bodyPr>
          <a:lstStyle/>
          <a:p>
            <a:pPr marL="0" marR="0" lvl="0" indent="0" algn="l" rtl="0">
              <a:lnSpc>
                <a:spcPct val="115000"/>
              </a:lnSpc>
              <a:spcBef>
                <a:spcPts val="0"/>
              </a:spcBef>
              <a:buSzPct val="25000"/>
              <a:buNone/>
            </a:pPr>
            <a:r>
              <a:rPr lang="en" sz="1800" b="0" i="0" u="none" strike="noStrike" cap="none" baseline="0">
                <a:solidFill>
                  <a:schemeClr val="dk1"/>
                </a:solidFill>
                <a:latin typeface="Calibri"/>
                <a:ea typeface="Calibri"/>
                <a:cs typeface="Calibri"/>
                <a:sym typeface="Calibri"/>
              </a:rPr>
              <a:t>What the author fails to consider is …</a:t>
            </a:r>
            <a:br>
              <a:rPr lang="en" sz="1800" b="0" i="0" u="none" strike="noStrike" cap="none" baseline="0">
                <a:solidFill>
                  <a:schemeClr val="dk1"/>
                </a:solidFill>
                <a:latin typeface="Calibri"/>
                <a:ea typeface="Calibri"/>
                <a:cs typeface="Calibri"/>
                <a:sym typeface="Calibri"/>
              </a:rPr>
            </a:br>
            <a:r>
              <a:rPr lang="en" sz="1800" b="0" i="0" u="none" strike="noStrike" cap="none" baseline="0">
                <a:solidFill>
                  <a:schemeClr val="dk1"/>
                </a:solidFill>
                <a:latin typeface="Calibri"/>
                <a:ea typeface="Calibri"/>
                <a:cs typeface="Calibri"/>
                <a:sym typeface="Calibri"/>
              </a:rPr>
              <a:t>This is true, but …</a:t>
            </a:r>
          </a:p>
          <a:p>
            <a:pPr marL="0" marR="0" lvl="0" indent="0" algn="l" rtl="0">
              <a:lnSpc>
                <a:spcPct val="115000"/>
              </a:lnSpc>
              <a:spcBef>
                <a:spcPts val="0"/>
              </a:spcBef>
              <a:buSzPct val="25000"/>
              <a:buNone/>
            </a:pPr>
            <a:r>
              <a:rPr lang="en" sz="1800" b="0" i="0" u="none" strike="noStrike" cap="none" baseline="0">
                <a:solidFill>
                  <a:schemeClr val="dk1"/>
                </a:solidFill>
                <a:latin typeface="Calibri"/>
                <a:ea typeface="Calibri"/>
                <a:cs typeface="Calibri"/>
                <a:sym typeface="Calibri"/>
              </a:rPr>
              <a:t>The same thing can be said for …</a:t>
            </a:r>
          </a:p>
          <a:p>
            <a:pPr marL="0" marR="0" lvl="0" indent="0" algn="l" rtl="0">
              <a:lnSpc>
                <a:spcPct val="115000"/>
              </a:lnSpc>
              <a:spcBef>
                <a:spcPts val="0"/>
              </a:spcBef>
              <a:buSzPct val="25000"/>
              <a:buNone/>
            </a:pPr>
            <a:r>
              <a:rPr lang="en" sz="1800" b="0" i="0" u="none" strike="noStrike" cap="none" baseline="0">
                <a:solidFill>
                  <a:schemeClr val="dk1"/>
                </a:solidFill>
                <a:latin typeface="Calibri"/>
                <a:ea typeface="Calibri"/>
                <a:cs typeface="Calibri"/>
                <a:sym typeface="Calibri"/>
              </a:rPr>
              <a:t>The author doesn’t explain why ….</a:t>
            </a:r>
          </a:p>
          <a:p>
            <a:pPr marL="0" marR="0" lvl="0" indent="0" algn="l" rtl="0">
              <a:lnSpc>
                <a:spcPct val="115000"/>
              </a:lnSpc>
              <a:spcBef>
                <a:spcPts val="0"/>
              </a:spcBef>
              <a:buSzPct val="25000"/>
              <a:buNone/>
            </a:pPr>
            <a:r>
              <a:rPr lang="en" sz="1800" b="0" i="0" u="none" strike="noStrike" cap="none" baseline="0">
                <a:solidFill>
                  <a:schemeClr val="dk1"/>
                </a:solidFill>
                <a:latin typeface="Calibri"/>
                <a:ea typeface="Calibri"/>
                <a:cs typeface="Calibri"/>
                <a:sym typeface="Calibri"/>
              </a:rPr>
              <a:t>Another way to look at this is …</a:t>
            </a:r>
          </a:p>
          <a:p>
            <a:pPr marL="0" marR="0" lvl="0" indent="0" algn="l" rtl="0">
              <a:lnSpc>
                <a:spcPct val="115000"/>
              </a:lnSpc>
              <a:spcBef>
                <a:spcPts val="0"/>
              </a:spcBef>
              <a:buSzPct val="25000"/>
              <a:buNone/>
            </a:pPr>
            <a:r>
              <a:rPr lang="en" sz="1800" b="0" i="0" u="none" strike="noStrike" cap="none" baseline="0">
                <a:solidFill>
                  <a:schemeClr val="dk1"/>
                </a:solidFill>
                <a:latin typeface="Calibri"/>
                <a:ea typeface="Calibri"/>
                <a:cs typeface="Calibri"/>
                <a:sym typeface="Calibri"/>
              </a:rPr>
              <a:t>The study doesn’t explore the connections between …</a:t>
            </a:r>
          </a:p>
        </p:txBody>
      </p:sp>
    </p:spTree>
  </p:cSld>
  <p:clrMapOvr>
    <a:masterClrMapping/>
  </p:clrMapOvr>
  <p:transition spd="slow">
    <p:cut/>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Shape 372"/>
          <p:cNvSpPr txBox="1">
            <a:spLocks noGrp="1"/>
          </p:cNvSpPr>
          <p:nvPr>
            <p:ph type="title"/>
          </p:nvPr>
        </p:nvSpPr>
        <p:spPr>
          <a:xfrm>
            <a:off x="4000500" y="228600"/>
            <a:ext cx="4410645" cy="526267"/>
          </a:xfrm>
          <a:prstGeom prst="rect">
            <a:avLst/>
          </a:prstGeom>
          <a:noFill/>
          <a:ln>
            <a:noFill/>
          </a:ln>
        </p:spPr>
        <p:txBody>
          <a:bodyPr lIns="91425" tIns="45700" rIns="91425" bIns="45700" anchor="ctr" anchorCtr="0">
            <a:noAutofit/>
          </a:bodyPr>
          <a:lstStyle/>
          <a:p>
            <a:pPr marL="0" marR="0" lvl="0" indent="0" algn="ctr" rtl="0">
              <a:lnSpc>
                <a:spcPct val="90000"/>
              </a:lnSpc>
              <a:spcBef>
                <a:spcPts val="0"/>
              </a:spcBef>
              <a:buClr>
                <a:schemeClr val="dk1"/>
              </a:buClr>
              <a:buSzPct val="25000"/>
              <a:buFont typeface="Calibri"/>
              <a:buNone/>
            </a:pPr>
            <a:r>
              <a:rPr lang="en" sz="4400" b="1" i="0" u="none" strike="noStrike" cap="none" baseline="0">
                <a:solidFill>
                  <a:schemeClr val="dk1"/>
                </a:solidFill>
                <a:latin typeface="Calibri"/>
                <a:ea typeface="Calibri"/>
                <a:cs typeface="Calibri"/>
                <a:sym typeface="Calibri"/>
              </a:rPr>
              <a:t>Let’s Find</a:t>
            </a:r>
            <a:endParaRPr lang="en-US" sz="4400" b="1" i="0" u="none" strike="noStrike" cap="none" baseline="0" dirty="0">
              <a:solidFill>
                <a:schemeClr val="dk1"/>
              </a:solidFill>
              <a:latin typeface="Calibri"/>
              <a:ea typeface="Calibri"/>
              <a:cs typeface="Calibri"/>
              <a:sym typeface="Calibri"/>
            </a:endParaRPr>
          </a:p>
        </p:txBody>
      </p:sp>
      <p:sp>
        <p:nvSpPr>
          <p:cNvPr id="373" name="Shape 373"/>
          <p:cNvSpPr txBox="1"/>
          <p:nvPr/>
        </p:nvSpPr>
        <p:spPr>
          <a:xfrm>
            <a:off x="3771900" y="914400"/>
            <a:ext cx="5143499" cy="3393236"/>
          </a:xfrm>
          <a:prstGeom prst="rect">
            <a:avLst/>
          </a:prstGeom>
          <a:noFill/>
          <a:ln>
            <a:noFill/>
          </a:ln>
        </p:spPr>
        <p:txBody>
          <a:bodyPr lIns="91425" tIns="45700" rIns="91425" bIns="45700" anchor="t" anchorCtr="0">
            <a:noAutofit/>
          </a:bodyPr>
          <a:lstStyle/>
          <a:p>
            <a:pPr marL="342900" indent="-342900">
              <a:buClr>
                <a:schemeClr val="dk1"/>
              </a:buClr>
              <a:buSzPct val="100000"/>
              <a:buFont typeface="Noto Symbol"/>
              <a:buChar char="➢"/>
            </a:pPr>
            <a:r>
              <a:rPr lang="en" sz="2400" b="0" i="0" u="none" strike="noStrike" cap="none" baseline="0" dirty="0">
                <a:solidFill>
                  <a:schemeClr val="dk1"/>
                </a:solidFill>
                <a:latin typeface="Calibri" charset="0"/>
                <a:ea typeface="Calibri"/>
                <a:cs typeface="Calibri"/>
                <a:sym typeface="Calibri"/>
              </a:rPr>
              <a:t>Use the article "The Early Bird Gets the Bad Grade".</a:t>
            </a:r>
            <a:r>
              <a:rPr lang="en-US" sz="2400" b="0" i="0" u="none" strike="noStrike" cap="none" baseline="0" dirty="0">
                <a:solidFill>
                  <a:schemeClr val="dk1"/>
                </a:solidFill>
                <a:latin typeface="Calibri" charset="0"/>
                <a:ea typeface="Calibri"/>
                <a:cs typeface="Calibri"/>
                <a:sym typeface="Calibri"/>
              </a:rPr>
              <a:t> </a:t>
            </a:r>
          </a:p>
          <a:p>
            <a:pPr marL="342900" indent="-342900">
              <a:buClr>
                <a:schemeClr val="dk1"/>
              </a:buClr>
              <a:buSzPct val="100000"/>
              <a:buFont typeface="Noto Symbol"/>
              <a:buChar char="➢"/>
            </a:pPr>
            <a:r>
              <a:rPr lang="en" sz="2400" b="0" i="0" u="none" strike="noStrike" cap="none" baseline="0" dirty="0">
                <a:solidFill>
                  <a:schemeClr val="dk1"/>
                </a:solidFill>
                <a:latin typeface="Calibri" charset="0"/>
                <a:ea typeface="Calibri"/>
                <a:cs typeface="Calibri"/>
                <a:sym typeface="Calibri"/>
              </a:rPr>
              <a:t>Glance through the article and highlight an example of countering. </a:t>
            </a:r>
            <a:endParaRPr lang="en-US" sz="2400" b="0" i="0" u="none" strike="noStrike" cap="none" baseline="0" dirty="0">
              <a:solidFill>
                <a:schemeClr val="dk1"/>
              </a:solidFill>
              <a:latin typeface="Calibri" charset="0"/>
              <a:ea typeface="Calibri"/>
              <a:cs typeface="Calibri"/>
              <a:sym typeface="Calibri"/>
            </a:endParaRPr>
          </a:p>
          <a:p>
            <a:pPr marL="342900" indent="-342900">
              <a:buClr>
                <a:schemeClr val="dk1"/>
              </a:buClr>
              <a:buSzPct val="100000"/>
              <a:buFont typeface="Noto Symbol"/>
              <a:buChar char="➢"/>
            </a:pPr>
            <a:r>
              <a:rPr lang="en" sz="2400" b="0" i="0" u="none" strike="noStrike" cap="none" baseline="0" dirty="0">
                <a:solidFill>
                  <a:schemeClr val="dk1"/>
                </a:solidFill>
                <a:latin typeface="Calibri" charset="0"/>
                <a:ea typeface="Calibri"/>
                <a:cs typeface="Calibri"/>
                <a:sym typeface="Calibri"/>
              </a:rPr>
              <a:t>Share examples. </a:t>
            </a:r>
            <a:endParaRPr lang="en-US" sz="2400" b="0" i="0" u="none" strike="noStrike" cap="none" baseline="0" dirty="0">
              <a:solidFill>
                <a:schemeClr val="dk1"/>
              </a:solidFill>
              <a:latin typeface="Calibri" charset="0"/>
              <a:ea typeface="Calibri"/>
              <a:cs typeface="Calibri"/>
              <a:sym typeface="Calibri"/>
            </a:endParaRPr>
          </a:p>
          <a:p>
            <a:pPr marL="342900" indent="-342900">
              <a:buClr>
                <a:schemeClr val="dk1"/>
              </a:buClr>
              <a:buSzPct val="100000"/>
              <a:buFont typeface="Noto Symbol"/>
              <a:buChar char="➢"/>
            </a:pPr>
            <a:r>
              <a:rPr lang="en" sz="2400" b="0" i="0" u="none" strike="noStrike" cap="none" baseline="0" dirty="0">
                <a:solidFill>
                  <a:schemeClr val="dk1"/>
                </a:solidFill>
                <a:latin typeface="Calibri" charset="0"/>
                <a:ea typeface="Calibri"/>
                <a:cs typeface="Calibri"/>
                <a:sym typeface="Calibri"/>
              </a:rPr>
              <a:t>"Thumbs up" if you agree, "thumbs sideways" if you're uncertain, and "thumbs down" if you disagree.</a:t>
            </a:r>
            <a:endParaRPr lang="en-US" sz="2400" b="0" i="0" u="none" strike="noStrike" cap="none" baseline="0" dirty="0">
              <a:solidFill>
                <a:schemeClr val="dk1"/>
              </a:solidFill>
              <a:latin typeface="Calibri" charset="0"/>
              <a:ea typeface="Calibri"/>
              <a:cs typeface="Calibri"/>
              <a:sym typeface="Calibri"/>
            </a:endParaRPr>
          </a:p>
          <a:p>
            <a:pPr marL="342900" indent="-342900">
              <a:buClr>
                <a:schemeClr val="dk1"/>
              </a:buClr>
              <a:buSzPct val="100000"/>
              <a:buFont typeface="Noto Symbol"/>
              <a:buChar char="➢"/>
            </a:pPr>
            <a:endParaRPr lang="en-US" sz="2400" b="0" i="0" u="none" strike="noStrike" cap="none" baseline="0" dirty="0">
              <a:solidFill>
                <a:schemeClr val="dk1"/>
              </a:solidFill>
              <a:latin typeface="Calibri"/>
              <a:ea typeface="Calibri"/>
              <a:cs typeface="Calibri"/>
              <a:sym typeface="Calibri"/>
            </a:endParaRPr>
          </a:p>
          <a:p>
            <a:pPr marL="342900" marR="0" lvl="0" indent="-342900" algn="l" rtl="0">
              <a:spcBef>
                <a:spcPts val="0"/>
              </a:spcBef>
              <a:buNone/>
            </a:pPr>
            <a:endParaRPr sz="2400" b="0" i="0" u="none" strike="noStrike" cap="none" baseline="0" dirty="0">
              <a:solidFill>
                <a:schemeClr val="dk1"/>
              </a:solidFill>
              <a:latin typeface="Calibri"/>
              <a:ea typeface="Calibri"/>
              <a:cs typeface="Calibri"/>
              <a:sym typeface="Calibri"/>
            </a:endParaRPr>
          </a:p>
        </p:txBody>
      </p:sp>
      <p:pic>
        <p:nvPicPr>
          <p:cNvPr id="374" name="Shape 374"/>
          <p:cNvPicPr preferRelativeResize="0">
            <a:picLocks noGrp="1"/>
          </p:cNvPicPr>
          <p:nvPr>
            <p:ph type="body" idx="1"/>
          </p:nvPr>
        </p:nvPicPr>
        <p:blipFill rotWithShape="1">
          <a:blip r:embed="rId3">
            <a:alphaModFix/>
          </a:blip>
          <a:srcRect/>
          <a:stretch/>
        </p:blipFill>
        <p:spPr>
          <a:xfrm>
            <a:off x="457200" y="800100"/>
            <a:ext cx="2571749" cy="1885949"/>
          </a:xfrm>
          <a:prstGeom prst="rect">
            <a:avLst/>
          </a:prstGeom>
          <a:noFill/>
          <a:ln w="107950" cap="flat" cmpd="sng">
            <a:solidFill>
              <a:schemeClr val="dk1"/>
            </a:solidFill>
            <a:prstDash val="solid"/>
            <a:round/>
            <a:headEnd type="none" w="med" len="med"/>
            <a:tailEnd type="none" w="med" len="med"/>
          </a:ln>
        </p:spPr>
      </p:pic>
      <p:sp>
        <p:nvSpPr>
          <p:cNvPr id="375" name="Shape 375"/>
          <p:cNvSpPr/>
          <p:nvPr/>
        </p:nvSpPr>
        <p:spPr>
          <a:xfrm>
            <a:off x="228600" y="2890200"/>
            <a:ext cx="3932699" cy="1938900"/>
          </a:xfrm>
          <a:prstGeom prst="rect">
            <a:avLst/>
          </a:prstGeom>
          <a:noFill/>
          <a:ln>
            <a:noFill/>
          </a:ln>
        </p:spPr>
        <p:txBody>
          <a:bodyPr lIns="91425" tIns="45700" rIns="91425" bIns="45700" anchor="t" anchorCtr="0">
            <a:noAutofit/>
          </a:bodyPr>
          <a:lstStyle/>
          <a:p>
            <a:pPr marL="0" marR="0" lvl="0" indent="0" algn="l" rtl="0">
              <a:lnSpc>
                <a:spcPct val="115000"/>
              </a:lnSpc>
              <a:spcBef>
                <a:spcPts val="0"/>
              </a:spcBef>
              <a:buSzPct val="25000"/>
              <a:buNone/>
            </a:pPr>
            <a:r>
              <a:rPr lang="en" sz="1800" b="0" i="0" u="none" strike="noStrike" cap="none" baseline="0">
                <a:solidFill>
                  <a:schemeClr val="dk1"/>
                </a:solidFill>
                <a:latin typeface="Calibri"/>
                <a:ea typeface="Calibri"/>
                <a:cs typeface="Calibri"/>
                <a:sym typeface="Calibri"/>
              </a:rPr>
              <a:t>What the author fails to consider is …</a:t>
            </a:r>
            <a:br>
              <a:rPr lang="en" sz="1800" b="0" i="0" u="none" strike="noStrike" cap="none" baseline="0">
                <a:solidFill>
                  <a:schemeClr val="dk1"/>
                </a:solidFill>
                <a:latin typeface="Calibri"/>
                <a:ea typeface="Calibri"/>
                <a:cs typeface="Calibri"/>
                <a:sym typeface="Calibri"/>
              </a:rPr>
            </a:br>
            <a:r>
              <a:rPr lang="en" sz="1800" b="0" i="0" u="none" strike="noStrike" cap="none" baseline="0">
                <a:solidFill>
                  <a:schemeClr val="dk1"/>
                </a:solidFill>
                <a:latin typeface="Calibri"/>
                <a:ea typeface="Calibri"/>
                <a:cs typeface="Calibri"/>
                <a:sym typeface="Calibri"/>
              </a:rPr>
              <a:t>This is true, but …</a:t>
            </a:r>
          </a:p>
          <a:p>
            <a:pPr marL="0" marR="0" lvl="0" indent="0" algn="l" rtl="0">
              <a:lnSpc>
                <a:spcPct val="115000"/>
              </a:lnSpc>
              <a:spcBef>
                <a:spcPts val="0"/>
              </a:spcBef>
              <a:buSzPct val="25000"/>
              <a:buNone/>
            </a:pPr>
            <a:r>
              <a:rPr lang="en" sz="1800" b="0" i="0" u="none" strike="noStrike" cap="none" baseline="0">
                <a:solidFill>
                  <a:schemeClr val="dk1"/>
                </a:solidFill>
                <a:latin typeface="Calibri"/>
                <a:ea typeface="Calibri"/>
                <a:cs typeface="Calibri"/>
                <a:sym typeface="Calibri"/>
              </a:rPr>
              <a:t>The same thing can be said for …</a:t>
            </a:r>
          </a:p>
          <a:p>
            <a:pPr marL="0" marR="0" lvl="0" indent="0" algn="l" rtl="0">
              <a:lnSpc>
                <a:spcPct val="115000"/>
              </a:lnSpc>
              <a:spcBef>
                <a:spcPts val="0"/>
              </a:spcBef>
              <a:buSzPct val="25000"/>
              <a:buNone/>
            </a:pPr>
            <a:r>
              <a:rPr lang="en" sz="1800" b="0" i="0" u="none" strike="noStrike" cap="none" baseline="0">
                <a:solidFill>
                  <a:schemeClr val="dk1"/>
                </a:solidFill>
                <a:latin typeface="Calibri"/>
                <a:ea typeface="Calibri"/>
                <a:cs typeface="Calibri"/>
                <a:sym typeface="Calibri"/>
              </a:rPr>
              <a:t>The author doesn’t explain why ….</a:t>
            </a:r>
          </a:p>
          <a:p>
            <a:pPr marL="0" marR="0" lvl="0" indent="0" algn="l" rtl="0">
              <a:lnSpc>
                <a:spcPct val="115000"/>
              </a:lnSpc>
              <a:spcBef>
                <a:spcPts val="0"/>
              </a:spcBef>
              <a:buSzPct val="25000"/>
              <a:buNone/>
            </a:pPr>
            <a:r>
              <a:rPr lang="en" sz="1800" b="0" i="0" u="none" strike="noStrike" cap="none" baseline="0">
                <a:solidFill>
                  <a:schemeClr val="dk1"/>
                </a:solidFill>
                <a:latin typeface="Calibri"/>
                <a:ea typeface="Calibri"/>
                <a:cs typeface="Calibri"/>
                <a:sym typeface="Calibri"/>
              </a:rPr>
              <a:t>Another way to look at this is …</a:t>
            </a:r>
          </a:p>
          <a:p>
            <a:pPr marL="0" marR="0" lvl="0" indent="0" algn="l" rtl="0">
              <a:lnSpc>
                <a:spcPct val="115000"/>
              </a:lnSpc>
              <a:spcBef>
                <a:spcPts val="0"/>
              </a:spcBef>
              <a:buSzPct val="25000"/>
              <a:buNone/>
            </a:pPr>
            <a:r>
              <a:rPr lang="en" sz="1800" b="0" i="0" u="none" strike="noStrike" cap="none" baseline="0">
                <a:solidFill>
                  <a:schemeClr val="dk1"/>
                </a:solidFill>
                <a:latin typeface="Calibri"/>
                <a:ea typeface="Calibri"/>
                <a:cs typeface="Calibri"/>
                <a:sym typeface="Calibri"/>
              </a:rPr>
              <a:t>The study doesn’t explore the connections between …</a:t>
            </a:r>
          </a:p>
        </p:txBody>
      </p:sp>
    </p:spTree>
    <p:extLst>
      <p:ext uri="{BB962C8B-B14F-4D97-AF65-F5344CB8AC3E}">
        <p14:creationId xmlns:p14="http://schemas.microsoft.com/office/powerpoint/2010/main" val="1696321431"/>
      </p:ext>
    </p:extLst>
  </p:cSld>
  <p:clrMapOvr>
    <a:masterClrMapping/>
  </p:clrMapOvr>
  <p:transition spd="slow">
    <p:cut/>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Debriefing</a:t>
            </a:r>
            <a:endParaRPr lang="en-US" dirty="0"/>
          </a:p>
        </p:txBody>
      </p:sp>
      <p:pic>
        <p:nvPicPr>
          <p:cNvPr id="4" name="Picture 3"/>
          <p:cNvPicPr>
            <a:picLocks noChangeAspect="1"/>
          </p:cNvPicPr>
          <p:nvPr/>
        </p:nvPicPr>
        <p:blipFill>
          <a:blip r:embed="rId3"/>
          <a:stretch>
            <a:fillRect/>
          </a:stretch>
        </p:blipFill>
        <p:spPr>
          <a:xfrm>
            <a:off x="2291118" y="421847"/>
            <a:ext cx="4561764" cy="4561764"/>
          </a:xfrm>
          <a:prstGeom prst="rect">
            <a:avLst/>
          </a:prstGeom>
        </p:spPr>
      </p:pic>
      <p:sp>
        <p:nvSpPr>
          <p:cNvPr id="3" name="Text Placeholder 2"/>
          <p:cNvSpPr>
            <a:spLocks noGrp="1"/>
          </p:cNvSpPr>
          <p:nvPr>
            <p:ph type="body" idx="1"/>
          </p:nvPr>
        </p:nvSpPr>
        <p:spPr/>
        <p:txBody>
          <a:bodyPr/>
          <a:lstStyle/>
          <a:p>
            <a:endParaRPr lang="en-US" dirty="0"/>
          </a:p>
        </p:txBody>
      </p:sp>
      <p:sp>
        <p:nvSpPr>
          <p:cNvPr id="5" name="TextBox 4"/>
          <p:cNvSpPr txBox="1"/>
          <p:nvPr/>
        </p:nvSpPr>
        <p:spPr>
          <a:xfrm>
            <a:off x="3964674" y="2333767"/>
            <a:ext cx="2169994" cy="1323439"/>
          </a:xfrm>
          <a:prstGeom prst="rect">
            <a:avLst/>
          </a:prstGeom>
          <a:noFill/>
        </p:spPr>
        <p:txBody>
          <a:bodyPr wrap="square" rtlCol="0">
            <a:spAutoFit/>
          </a:bodyPr>
          <a:lstStyle/>
          <a:p>
            <a:r>
              <a:rPr lang="en-US" sz="2000" dirty="0" smtClean="0"/>
              <a:t>Two things you understand about the moves and two questions</a:t>
            </a:r>
            <a:endParaRPr lang="en-US" sz="2000" dirty="0"/>
          </a:p>
        </p:txBody>
      </p:sp>
    </p:spTree>
    <p:extLst>
      <p:ext uri="{BB962C8B-B14F-4D97-AF65-F5344CB8AC3E}">
        <p14:creationId xmlns:p14="http://schemas.microsoft.com/office/powerpoint/2010/main" val="22163874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1" name="Shape 381"/>
          <p:cNvSpPr txBox="1">
            <a:spLocks noGrp="1"/>
          </p:cNvSpPr>
          <p:nvPr>
            <p:ph type="title"/>
          </p:nvPr>
        </p:nvSpPr>
        <p:spPr>
          <a:xfrm>
            <a:off x="457200" y="205978"/>
            <a:ext cx="8229600" cy="857400"/>
          </a:xfrm>
          <a:prstGeom prst="rect">
            <a:avLst/>
          </a:prstGeom>
        </p:spPr>
        <p:txBody>
          <a:bodyPr lIns="91425" tIns="91425" rIns="91425" bIns="91425" anchor="ctr" anchorCtr="0">
            <a:noAutofit/>
          </a:bodyPr>
          <a:lstStyle/>
          <a:p>
            <a:pPr>
              <a:spcBef>
                <a:spcPts val="0"/>
              </a:spcBef>
              <a:buNone/>
            </a:pPr>
            <a:endParaRPr/>
          </a:p>
        </p:txBody>
      </p:sp>
      <p:sp>
        <p:nvSpPr>
          <p:cNvPr id="382" name="Shape 382"/>
          <p:cNvSpPr txBox="1">
            <a:spLocks noGrp="1"/>
          </p:cNvSpPr>
          <p:nvPr>
            <p:ph type="body" idx="1"/>
          </p:nvPr>
        </p:nvSpPr>
        <p:spPr>
          <a:xfrm>
            <a:off x="457200" y="1200150"/>
            <a:ext cx="8229600" cy="3394500"/>
          </a:xfrm>
          <a:prstGeom prst="rect">
            <a:avLst/>
          </a:prstGeom>
        </p:spPr>
        <p:txBody>
          <a:bodyPr lIns="91425" tIns="91425" rIns="91425" bIns="91425" anchor="t" anchorCtr="0">
            <a:noAutofit/>
          </a:bodyPr>
          <a:lstStyle/>
          <a:p>
            <a:pPr>
              <a:spcBef>
                <a:spcPts val="0"/>
              </a:spcBef>
              <a:buNone/>
            </a:pPr>
            <a:endParaRPr/>
          </a:p>
        </p:txBody>
      </p:sp>
      <p:pic>
        <p:nvPicPr>
          <p:cNvPr id="383" name="Shape 383"/>
          <p:cNvPicPr preferRelativeResize="0"/>
          <p:nvPr/>
        </p:nvPicPr>
        <p:blipFill>
          <a:blip r:embed="rId3">
            <a:alphaModFix/>
          </a:blip>
          <a:stretch>
            <a:fillRect/>
          </a:stretch>
        </p:blipFill>
        <p:spPr>
          <a:xfrm>
            <a:off x="2257924" y="205974"/>
            <a:ext cx="4628150" cy="462815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a:hlinkClick r:id="rId3"/>
          </p:cNvPr>
          <p:cNvPicPr>
            <a:picLocks noChangeAspect="1"/>
          </p:cNvPicPr>
          <p:nvPr/>
        </p:nvPicPr>
        <p:blipFill>
          <a:blip r:embed="rId4"/>
          <a:stretch>
            <a:fillRect/>
          </a:stretch>
        </p:blipFill>
        <p:spPr>
          <a:xfrm>
            <a:off x="481012" y="413175"/>
            <a:ext cx="8181975" cy="4181475"/>
          </a:xfrm>
          <a:prstGeom prst="rect">
            <a:avLst/>
          </a:prstGeom>
        </p:spPr>
      </p:pic>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485345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200400" y="1513659"/>
            <a:ext cx="2743200" cy="2116182"/>
          </a:xfrm>
          <a:prstGeom prst="rect">
            <a:avLst/>
          </a:prstGeom>
        </p:spPr>
      </p:pic>
      <p:pic>
        <p:nvPicPr>
          <p:cNvPr id="3" name="Picture 2"/>
          <p:cNvPicPr>
            <a:picLocks noChangeAspect="1"/>
          </p:cNvPicPr>
          <p:nvPr/>
        </p:nvPicPr>
        <p:blipFill>
          <a:blip r:embed="rId3"/>
          <a:stretch>
            <a:fillRect/>
          </a:stretch>
        </p:blipFill>
        <p:spPr>
          <a:xfrm>
            <a:off x="3200400" y="1513659"/>
            <a:ext cx="2743200" cy="2116182"/>
          </a:xfrm>
          <a:prstGeom prst="rect">
            <a:avLst/>
          </a:prstGeom>
        </p:spPr>
      </p:pic>
      <p:pic>
        <p:nvPicPr>
          <p:cNvPr id="4" name="Picture 3"/>
          <p:cNvPicPr>
            <a:picLocks noChangeAspect="1"/>
          </p:cNvPicPr>
          <p:nvPr/>
        </p:nvPicPr>
        <p:blipFill>
          <a:blip r:embed="rId3"/>
          <a:stretch>
            <a:fillRect/>
          </a:stretch>
        </p:blipFill>
        <p:spPr>
          <a:xfrm>
            <a:off x="3200400" y="1513659"/>
            <a:ext cx="2743200" cy="2116182"/>
          </a:xfrm>
          <a:prstGeom prst="rect">
            <a:avLst/>
          </a:prstGeom>
        </p:spPr>
      </p:pic>
      <p:pic>
        <p:nvPicPr>
          <p:cNvPr id="5" name="Picture 4"/>
          <p:cNvPicPr>
            <a:picLocks noChangeAspect="1"/>
          </p:cNvPicPr>
          <p:nvPr/>
        </p:nvPicPr>
        <p:blipFill>
          <a:blip r:embed="rId3"/>
          <a:stretch>
            <a:fillRect/>
          </a:stretch>
        </p:blipFill>
        <p:spPr>
          <a:xfrm>
            <a:off x="3200400" y="1513659"/>
            <a:ext cx="2743200" cy="2116182"/>
          </a:xfrm>
          <a:prstGeom prst="rect">
            <a:avLst/>
          </a:prstGeom>
        </p:spPr>
      </p:pic>
      <p:pic>
        <p:nvPicPr>
          <p:cNvPr id="6" name="Picture 5"/>
          <p:cNvPicPr>
            <a:picLocks noChangeAspect="1"/>
          </p:cNvPicPr>
          <p:nvPr/>
        </p:nvPicPr>
        <p:blipFill>
          <a:blip r:embed="rId3"/>
          <a:stretch>
            <a:fillRect/>
          </a:stretch>
        </p:blipFill>
        <p:spPr>
          <a:xfrm>
            <a:off x="3200400" y="1513659"/>
            <a:ext cx="2743200" cy="2116182"/>
          </a:xfrm>
          <a:prstGeom prst="rect">
            <a:avLst/>
          </a:prstGeom>
        </p:spPr>
      </p:pic>
      <p:pic>
        <p:nvPicPr>
          <p:cNvPr id="7" name="Picture 6"/>
          <p:cNvPicPr>
            <a:picLocks noChangeAspect="1"/>
          </p:cNvPicPr>
          <p:nvPr/>
        </p:nvPicPr>
        <p:blipFill>
          <a:blip r:embed="rId3"/>
          <a:stretch>
            <a:fillRect/>
          </a:stretch>
        </p:blipFill>
        <p:spPr>
          <a:xfrm>
            <a:off x="3200400" y="1513659"/>
            <a:ext cx="2743200" cy="2116182"/>
          </a:xfrm>
          <a:prstGeom prst="rect">
            <a:avLst/>
          </a:prstGeom>
        </p:spPr>
      </p:pic>
      <p:pic>
        <p:nvPicPr>
          <p:cNvPr id="8" name="Picture 7"/>
          <p:cNvPicPr>
            <a:picLocks noChangeAspect="1"/>
          </p:cNvPicPr>
          <p:nvPr/>
        </p:nvPicPr>
        <p:blipFill>
          <a:blip r:embed="rId3"/>
          <a:stretch>
            <a:fillRect/>
          </a:stretch>
        </p:blipFill>
        <p:spPr>
          <a:xfrm>
            <a:off x="3200400" y="1513659"/>
            <a:ext cx="2743200" cy="2116182"/>
          </a:xfrm>
          <a:prstGeom prst="rect">
            <a:avLst/>
          </a:prstGeom>
        </p:spPr>
      </p:pic>
      <p:pic>
        <p:nvPicPr>
          <p:cNvPr id="9" name="Picture 8"/>
          <p:cNvPicPr>
            <a:picLocks noChangeAspect="1"/>
          </p:cNvPicPr>
          <p:nvPr/>
        </p:nvPicPr>
        <p:blipFill>
          <a:blip r:embed="rId3"/>
          <a:stretch>
            <a:fillRect/>
          </a:stretch>
        </p:blipFill>
        <p:spPr>
          <a:xfrm>
            <a:off x="3200400" y="1513659"/>
            <a:ext cx="2743200" cy="2116182"/>
          </a:xfrm>
          <a:prstGeom prst="rect">
            <a:avLst/>
          </a:prstGeom>
        </p:spPr>
      </p:pic>
      <p:pic>
        <p:nvPicPr>
          <p:cNvPr id="10" name="Picture 9"/>
          <p:cNvPicPr>
            <a:picLocks noChangeAspect="1"/>
          </p:cNvPicPr>
          <p:nvPr/>
        </p:nvPicPr>
        <p:blipFill>
          <a:blip r:embed="rId3"/>
          <a:stretch>
            <a:fillRect/>
          </a:stretch>
        </p:blipFill>
        <p:spPr>
          <a:xfrm>
            <a:off x="3200400" y="1513659"/>
            <a:ext cx="2743200" cy="2116182"/>
          </a:xfrm>
          <a:prstGeom prst="rect">
            <a:avLst/>
          </a:prstGeom>
        </p:spPr>
      </p:pic>
      <p:pic>
        <p:nvPicPr>
          <p:cNvPr id="11" name="Picture 10"/>
          <p:cNvPicPr>
            <a:picLocks noChangeAspect="1"/>
          </p:cNvPicPr>
          <p:nvPr/>
        </p:nvPicPr>
        <p:blipFill>
          <a:blip r:embed="rId3"/>
          <a:stretch>
            <a:fillRect/>
          </a:stretch>
        </p:blipFill>
        <p:spPr>
          <a:xfrm>
            <a:off x="3200400" y="1513659"/>
            <a:ext cx="2743200" cy="2116182"/>
          </a:xfrm>
          <a:prstGeom prst="rect">
            <a:avLst/>
          </a:prstGeom>
        </p:spPr>
      </p:pic>
      <p:pic>
        <p:nvPicPr>
          <p:cNvPr id="12" name="Picture 11"/>
          <p:cNvPicPr>
            <a:picLocks noChangeAspect="1"/>
          </p:cNvPicPr>
          <p:nvPr/>
        </p:nvPicPr>
        <p:blipFill>
          <a:blip r:embed="rId3"/>
          <a:stretch>
            <a:fillRect/>
          </a:stretch>
        </p:blipFill>
        <p:spPr>
          <a:xfrm>
            <a:off x="3200400" y="1513659"/>
            <a:ext cx="2743200" cy="2116182"/>
          </a:xfrm>
          <a:prstGeom prst="rect">
            <a:avLst/>
          </a:prstGeom>
        </p:spPr>
      </p:pic>
      <p:pic>
        <p:nvPicPr>
          <p:cNvPr id="13" name="Picture 12"/>
          <p:cNvPicPr>
            <a:picLocks noChangeAspect="1"/>
          </p:cNvPicPr>
          <p:nvPr/>
        </p:nvPicPr>
        <p:blipFill>
          <a:blip r:embed="rId3"/>
          <a:stretch>
            <a:fillRect/>
          </a:stretch>
        </p:blipFill>
        <p:spPr>
          <a:xfrm>
            <a:off x="3200400" y="1513659"/>
            <a:ext cx="2743200" cy="2116182"/>
          </a:xfrm>
          <a:prstGeom prst="rect">
            <a:avLst/>
          </a:prstGeom>
        </p:spPr>
      </p:pic>
      <p:pic>
        <p:nvPicPr>
          <p:cNvPr id="14" name="Picture 13"/>
          <p:cNvPicPr>
            <a:picLocks noChangeAspect="1"/>
          </p:cNvPicPr>
          <p:nvPr/>
        </p:nvPicPr>
        <p:blipFill>
          <a:blip r:embed="rId3"/>
          <a:stretch>
            <a:fillRect/>
          </a:stretch>
        </p:blipFill>
        <p:spPr>
          <a:xfrm>
            <a:off x="3200400" y="1513659"/>
            <a:ext cx="2743200" cy="2116182"/>
          </a:xfrm>
          <a:prstGeom prst="rect">
            <a:avLst/>
          </a:prstGeom>
        </p:spPr>
      </p:pic>
      <p:pic>
        <p:nvPicPr>
          <p:cNvPr id="15" name="Picture 14"/>
          <p:cNvPicPr>
            <a:picLocks noChangeAspect="1"/>
          </p:cNvPicPr>
          <p:nvPr/>
        </p:nvPicPr>
        <p:blipFill>
          <a:blip r:embed="rId3"/>
          <a:stretch>
            <a:fillRect/>
          </a:stretch>
        </p:blipFill>
        <p:spPr>
          <a:xfrm>
            <a:off x="3200400" y="1513659"/>
            <a:ext cx="2743200" cy="2116182"/>
          </a:xfrm>
          <a:prstGeom prst="rect">
            <a:avLst/>
          </a:prstGeom>
        </p:spPr>
      </p:pic>
      <p:pic>
        <p:nvPicPr>
          <p:cNvPr id="16" name="Picture 15"/>
          <p:cNvPicPr>
            <a:picLocks noChangeAspect="1"/>
          </p:cNvPicPr>
          <p:nvPr/>
        </p:nvPicPr>
        <p:blipFill>
          <a:blip r:embed="rId3"/>
          <a:stretch>
            <a:fillRect/>
          </a:stretch>
        </p:blipFill>
        <p:spPr>
          <a:xfrm>
            <a:off x="3200400" y="1513659"/>
            <a:ext cx="2743200" cy="2116182"/>
          </a:xfrm>
          <a:prstGeom prst="rect">
            <a:avLst/>
          </a:prstGeom>
        </p:spPr>
      </p:pic>
      <p:pic>
        <p:nvPicPr>
          <p:cNvPr id="17" name="Picture 16"/>
          <p:cNvPicPr>
            <a:picLocks noChangeAspect="1"/>
          </p:cNvPicPr>
          <p:nvPr/>
        </p:nvPicPr>
        <p:blipFill>
          <a:blip r:embed="rId3"/>
          <a:stretch>
            <a:fillRect/>
          </a:stretch>
        </p:blipFill>
        <p:spPr>
          <a:xfrm>
            <a:off x="3200400" y="1513659"/>
            <a:ext cx="2743200" cy="2116182"/>
          </a:xfrm>
          <a:prstGeom prst="rect">
            <a:avLst/>
          </a:prstGeom>
        </p:spPr>
      </p:pic>
      <p:pic>
        <p:nvPicPr>
          <p:cNvPr id="18" name="Picture 17"/>
          <p:cNvPicPr>
            <a:picLocks noChangeAspect="1"/>
          </p:cNvPicPr>
          <p:nvPr/>
        </p:nvPicPr>
        <p:blipFill>
          <a:blip r:embed="rId3"/>
          <a:stretch>
            <a:fillRect/>
          </a:stretch>
        </p:blipFill>
        <p:spPr>
          <a:xfrm>
            <a:off x="3200400" y="1513659"/>
            <a:ext cx="2743200" cy="2116182"/>
          </a:xfrm>
          <a:prstGeom prst="rect">
            <a:avLst/>
          </a:prstGeom>
        </p:spPr>
      </p:pic>
      <p:pic>
        <p:nvPicPr>
          <p:cNvPr id="19" name="Picture 18"/>
          <p:cNvPicPr>
            <a:picLocks noChangeAspect="1"/>
          </p:cNvPicPr>
          <p:nvPr/>
        </p:nvPicPr>
        <p:blipFill>
          <a:blip r:embed="rId3"/>
          <a:stretch>
            <a:fillRect/>
          </a:stretch>
        </p:blipFill>
        <p:spPr>
          <a:xfrm>
            <a:off x="3200400" y="1513659"/>
            <a:ext cx="2743200" cy="2116182"/>
          </a:xfrm>
          <a:prstGeom prst="rect">
            <a:avLst/>
          </a:prstGeom>
        </p:spPr>
      </p:pic>
      <p:pic>
        <p:nvPicPr>
          <p:cNvPr id="20" name="Picture 19"/>
          <p:cNvPicPr>
            <a:picLocks noChangeAspect="1"/>
          </p:cNvPicPr>
          <p:nvPr/>
        </p:nvPicPr>
        <p:blipFill>
          <a:blip r:embed="rId3"/>
          <a:stretch>
            <a:fillRect/>
          </a:stretch>
        </p:blipFill>
        <p:spPr>
          <a:xfrm>
            <a:off x="3200400" y="1513659"/>
            <a:ext cx="2743200" cy="2116182"/>
          </a:xfrm>
          <a:prstGeom prst="rect">
            <a:avLst/>
          </a:prstGeom>
        </p:spPr>
      </p:pic>
      <p:pic>
        <p:nvPicPr>
          <p:cNvPr id="21" name="Picture 20"/>
          <p:cNvPicPr>
            <a:picLocks noChangeAspect="1"/>
          </p:cNvPicPr>
          <p:nvPr/>
        </p:nvPicPr>
        <p:blipFill>
          <a:blip r:embed="rId3"/>
          <a:stretch>
            <a:fillRect/>
          </a:stretch>
        </p:blipFill>
        <p:spPr>
          <a:xfrm>
            <a:off x="3200400" y="1513659"/>
            <a:ext cx="2743200" cy="2116182"/>
          </a:xfrm>
          <a:prstGeom prst="rect">
            <a:avLst/>
          </a:prstGeom>
        </p:spPr>
      </p:pic>
      <p:pic>
        <p:nvPicPr>
          <p:cNvPr id="22" name="Picture 21"/>
          <p:cNvPicPr>
            <a:picLocks noChangeAspect="1"/>
          </p:cNvPicPr>
          <p:nvPr/>
        </p:nvPicPr>
        <p:blipFill>
          <a:blip r:embed="rId3"/>
          <a:stretch>
            <a:fillRect/>
          </a:stretch>
        </p:blipFill>
        <p:spPr>
          <a:xfrm>
            <a:off x="3200400" y="1513659"/>
            <a:ext cx="2743200" cy="2116182"/>
          </a:xfrm>
          <a:prstGeom prst="rect">
            <a:avLst/>
          </a:prstGeom>
        </p:spPr>
      </p:pic>
      <p:pic>
        <p:nvPicPr>
          <p:cNvPr id="23" name="Picture 22"/>
          <p:cNvPicPr>
            <a:picLocks noChangeAspect="1"/>
          </p:cNvPicPr>
          <p:nvPr/>
        </p:nvPicPr>
        <p:blipFill>
          <a:blip r:embed="rId3"/>
          <a:stretch>
            <a:fillRect/>
          </a:stretch>
        </p:blipFill>
        <p:spPr>
          <a:xfrm>
            <a:off x="3200400" y="1513659"/>
            <a:ext cx="2743200" cy="2116182"/>
          </a:xfrm>
          <a:prstGeom prst="rect">
            <a:avLst/>
          </a:prstGeom>
        </p:spPr>
      </p:pic>
      <p:pic>
        <p:nvPicPr>
          <p:cNvPr id="24" name="Picture 23"/>
          <p:cNvPicPr>
            <a:picLocks noChangeAspect="1"/>
          </p:cNvPicPr>
          <p:nvPr/>
        </p:nvPicPr>
        <p:blipFill>
          <a:blip r:embed="rId3"/>
          <a:stretch>
            <a:fillRect/>
          </a:stretch>
        </p:blipFill>
        <p:spPr>
          <a:xfrm>
            <a:off x="3200400" y="1513659"/>
            <a:ext cx="2743200" cy="2116182"/>
          </a:xfrm>
          <a:prstGeom prst="rect">
            <a:avLst/>
          </a:prstGeom>
        </p:spPr>
      </p:pic>
      <p:pic>
        <p:nvPicPr>
          <p:cNvPr id="25" name="Picture 24"/>
          <p:cNvPicPr>
            <a:picLocks noChangeAspect="1"/>
          </p:cNvPicPr>
          <p:nvPr/>
        </p:nvPicPr>
        <p:blipFill>
          <a:blip r:embed="rId3"/>
          <a:stretch>
            <a:fillRect/>
          </a:stretch>
        </p:blipFill>
        <p:spPr>
          <a:xfrm>
            <a:off x="3200400" y="1513659"/>
            <a:ext cx="2743200" cy="2116182"/>
          </a:xfrm>
          <a:prstGeom prst="rect">
            <a:avLst/>
          </a:prstGeom>
        </p:spPr>
      </p:pic>
      <p:pic>
        <p:nvPicPr>
          <p:cNvPr id="26" name="Picture 25"/>
          <p:cNvPicPr>
            <a:picLocks noChangeAspect="1"/>
          </p:cNvPicPr>
          <p:nvPr/>
        </p:nvPicPr>
        <p:blipFill>
          <a:blip r:embed="rId3"/>
          <a:stretch>
            <a:fillRect/>
          </a:stretch>
        </p:blipFill>
        <p:spPr>
          <a:xfrm>
            <a:off x="3200400" y="1513659"/>
            <a:ext cx="2743200" cy="2116182"/>
          </a:xfrm>
          <a:prstGeom prst="rect">
            <a:avLst/>
          </a:prstGeom>
        </p:spPr>
      </p:pic>
      <p:pic>
        <p:nvPicPr>
          <p:cNvPr id="27" name="Picture 26"/>
          <p:cNvPicPr>
            <a:picLocks noChangeAspect="1"/>
          </p:cNvPicPr>
          <p:nvPr/>
        </p:nvPicPr>
        <p:blipFill>
          <a:blip r:embed="rId3"/>
          <a:stretch>
            <a:fillRect/>
          </a:stretch>
        </p:blipFill>
        <p:spPr>
          <a:xfrm>
            <a:off x="3200400" y="1513659"/>
            <a:ext cx="2743200" cy="2116182"/>
          </a:xfrm>
          <a:prstGeom prst="rect">
            <a:avLst/>
          </a:prstGeom>
        </p:spPr>
      </p:pic>
      <p:pic>
        <p:nvPicPr>
          <p:cNvPr id="28" name="Picture 27"/>
          <p:cNvPicPr>
            <a:picLocks noChangeAspect="1"/>
          </p:cNvPicPr>
          <p:nvPr/>
        </p:nvPicPr>
        <p:blipFill>
          <a:blip r:embed="rId3"/>
          <a:stretch>
            <a:fillRect/>
          </a:stretch>
        </p:blipFill>
        <p:spPr>
          <a:xfrm>
            <a:off x="3200400" y="1513659"/>
            <a:ext cx="2743200" cy="2116182"/>
          </a:xfrm>
          <a:prstGeom prst="rect">
            <a:avLst/>
          </a:prstGeom>
        </p:spPr>
      </p:pic>
      <p:pic>
        <p:nvPicPr>
          <p:cNvPr id="29" name="Picture 28"/>
          <p:cNvPicPr>
            <a:picLocks noChangeAspect="1"/>
          </p:cNvPicPr>
          <p:nvPr/>
        </p:nvPicPr>
        <p:blipFill>
          <a:blip r:embed="rId3"/>
          <a:stretch>
            <a:fillRect/>
          </a:stretch>
        </p:blipFill>
        <p:spPr>
          <a:xfrm>
            <a:off x="3200400" y="1513659"/>
            <a:ext cx="2743200" cy="2116182"/>
          </a:xfrm>
          <a:prstGeom prst="rect">
            <a:avLst/>
          </a:prstGeom>
        </p:spPr>
      </p:pic>
      <p:pic>
        <p:nvPicPr>
          <p:cNvPr id="30" name="Picture 29"/>
          <p:cNvPicPr>
            <a:picLocks noChangeAspect="1"/>
          </p:cNvPicPr>
          <p:nvPr/>
        </p:nvPicPr>
        <p:blipFill>
          <a:blip r:embed="rId3"/>
          <a:stretch>
            <a:fillRect/>
          </a:stretch>
        </p:blipFill>
        <p:spPr>
          <a:xfrm>
            <a:off x="3200400" y="1513659"/>
            <a:ext cx="2743200" cy="2116182"/>
          </a:xfrm>
          <a:prstGeom prst="rect">
            <a:avLst/>
          </a:prstGeom>
        </p:spPr>
      </p:pic>
      <p:pic>
        <p:nvPicPr>
          <p:cNvPr id="31" name="Picture 30"/>
          <p:cNvPicPr>
            <a:picLocks noChangeAspect="1"/>
          </p:cNvPicPr>
          <p:nvPr/>
        </p:nvPicPr>
        <p:blipFill>
          <a:blip r:embed="rId3"/>
          <a:stretch>
            <a:fillRect/>
          </a:stretch>
        </p:blipFill>
        <p:spPr>
          <a:xfrm>
            <a:off x="3200400" y="1513659"/>
            <a:ext cx="2743200" cy="2116182"/>
          </a:xfrm>
          <a:prstGeom prst="rect">
            <a:avLst/>
          </a:prstGeom>
        </p:spPr>
      </p:pic>
      <p:pic>
        <p:nvPicPr>
          <p:cNvPr id="32" name="Picture 31"/>
          <p:cNvPicPr>
            <a:picLocks noChangeAspect="1"/>
          </p:cNvPicPr>
          <p:nvPr/>
        </p:nvPicPr>
        <p:blipFill>
          <a:blip r:embed="rId3"/>
          <a:stretch>
            <a:fillRect/>
          </a:stretch>
        </p:blipFill>
        <p:spPr>
          <a:xfrm>
            <a:off x="3200400" y="1513659"/>
            <a:ext cx="2743200" cy="2116182"/>
          </a:xfrm>
          <a:prstGeom prst="rect">
            <a:avLst/>
          </a:prstGeom>
        </p:spPr>
      </p:pic>
      <p:pic>
        <p:nvPicPr>
          <p:cNvPr id="33" name="Picture 32"/>
          <p:cNvPicPr>
            <a:picLocks noChangeAspect="1"/>
          </p:cNvPicPr>
          <p:nvPr/>
        </p:nvPicPr>
        <p:blipFill>
          <a:blip r:embed="rId3"/>
          <a:stretch>
            <a:fillRect/>
          </a:stretch>
        </p:blipFill>
        <p:spPr>
          <a:xfrm>
            <a:off x="3200400" y="1513659"/>
            <a:ext cx="2743200" cy="2116182"/>
          </a:xfrm>
          <a:prstGeom prst="rect">
            <a:avLst/>
          </a:prstGeom>
        </p:spPr>
      </p:pic>
      <p:pic>
        <p:nvPicPr>
          <p:cNvPr id="34" name="Picture 33"/>
          <p:cNvPicPr>
            <a:picLocks noChangeAspect="1"/>
          </p:cNvPicPr>
          <p:nvPr/>
        </p:nvPicPr>
        <p:blipFill>
          <a:blip r:embed="rId3"/>
          <a:stretch>
            <a:fillRect/>
          </a:stretch>
        </p:blipFill>
        <p:spPr>
          <a:xfrm>
            <a:off x="3200400" y="1513659"/>
            <a:ext cx="2743200" cy="2116182"/>
          </a:xfrm>
          <a:prstGeom prst="rect">
            <a:avLst/>
          </a:prstGeom>
        </p:spPr>
      </p:pic>
      <p:pic>
        <p:nvPicPr>
          <p:cNvPr id="35" name="Picture 34"/>
          <p:cNvPicPr>
            <a:picLocks noChangeAspect="1"/>
          </p:cNvPicPr>
          <p:nvPr/>
        </p:nvPicPr>
        <p:blipFill>
          <a:blip r:embed="rId3"/>
          <a:stretch>
            <a:fillRect/>
          </a:stretch>
        </p:blipFill>
        <p:spPr>
          <a:xfrm>
            <a:off x="3200400" y="1513659"/>
            <a:ext cx="2743200" cy="2116182"/>
          </a:xfrm>
          <a:prstGeom prst="rect">
            <a:avLst/>
          </a:prstGeom>
        </p:spPr>
      </p:pic>
      <p:pic>
        <p:nvPicPr>
          <p:cNvPr id="36" name="Picture 35"/>
          <p:cNvPicPr>
            <a:picLocks noChangeAspect="1"/>
          </p:cNvPicPr>
          <p:nvPr/>
        </p:nvPicPr>
        <p:blipFill>
          <a:blip r:embed="rId3"/>
          <a:stretch>
            <a:fillRect/>
          </a:stretch>
        </p:blipFill>
        <p:spPr>
          <a:xfrm>
            <a:off x="3200400" y="1513659"/>
            <a:ext cx="2743200" cy="2116182"/>
          </a:xfrm>
          <a:prstGeom prst="rect">
            <a:avLst/>
          </a:prstGeom>
        </p:spPr>
      </p:pic>
      <p:pic>
        <p:nvPicPr>
          <p:cNvPr id="37" name="Picture 36"/>
          <p:cNvPicPr>
            <a:picLocks noChangeAspect="1"/>
          </p:cNvPicPr>
          <p:nvPr/>
        </p:nvPicPr>
        <p:blipFill>
          <a:blip r:embed="rId3"/>
          <a:stretch>
            <a:fillRect/>
          </a:stretch>
        </p:blipFill>
        <p:spPr>
          <a:xfrm>
            <a:off x="3200400" y="1513659"/>
            <a:ext cx="2743200" cy="2116182"/>
          </a:xfrm>
          <a:prstGeom prst="rect">
            <a:avLst/>
          </a:prstGeom>
        </p:spPr>
      </p:pic>
      <p:pic>
        <p:nvPicPr>
          <p:cNvPr id="38" name="Picture 37"/>
          <p:cNvPicPr>
            <a:picLocks noChangeAspect="1"/>
          </p:cNvPicPr>
          <p:nvPr/>
        </p:nvPicPr>
        <p:blipFill>
          <a:blip r:embed="rId3"/>
          <a:stretch>
            <a:fillRect/>
          </a:stretch>
        </p:blipFill>
        <p:spPr>
          <a:xfrm>
            <a:off x="3200400" y="1513659"/>
            <a:ext cx="2743200" cy="2116182"/>
          </a:xfrm>
          <a:prstGeom prst="rect">
            <a:avLst/>
          </a:prstGeom>
        </p:spPr>
      </p:pic>
      <p:pic>
        <p:nvPicPr>
          <p:cNvPr id="39" name="Picture 38"/>
          <p:cNvPicPr>
            <a:picLocks noChangeAspect="1"/>
          </p:cNvPicPr>
          <p:nvPr/>
        </p:nvPicPr>
        <p:blipFill>
          <a:blip r:embed="rId3"/>
          <a:stretch>
            <a:fillRect/>
          </a:stretch>
        </p:blipFill>
        <p:spPr>
          <a:xfrm>
            <a:off x="3200400" y="1513659"/>
            <a:ext cx="2743200" cy="2116182"/>
          </a:xfrm>
          <a:prstGeom prst="rect">
            <a:avLst/>
          </a:prstGeom>
        </p:spPr>
      </p:pic>
      <p:pic>
        <p:nvPicPr>
          <p:cNvPr id="40" name="Picture 39"/>
          <p:cNvPicPr>
            <a:picLocks noChangeAspect="1"/>
          </p:cNvPicPr>
          <p:nvPr/>
        </p:nvPicPr>
        <p:blipFill>
          <a:blip r:embed="rId4"/>
          <a:stretch>
            <a:fillRect/>
          </a:stretch>
        </p:blipFill>
        <p:spPr>
          <a:xfrm>
            <a:off x="3200400" y="1508464"/>
            <a:ext cx="2743200" cy="2126572"/>
          </a:xfrm>
          <a:prstGeom prst="rect">
            <a:avLst/>
          </a:prstGeom>
        </p:spPr>
      </p:pic>
      <p:pic>
        <p:nvPicPr>
          <p:cNvPr id="41" name="Picture 40"/>
          <p:cNvPicPr>
            <a:picLocks noChangeAspect="1"/>
          </p:cNvPicPr>
          <p:nvPr/>
        </p:nvPicPr>
        <p:blipFill>
          <a:blip r:embed="rId4"/>
          <a:stretch>
            <a:fillRect/>
          </a:stretch>
        </p:blipFill>
        <p:spPr>
          <a:xfrm>
            <a:off x="3200400" y="1508464"/>
            <a:ext cx="2743200" cy="2126572"/>
          </a:xfrm>
          <a:prstGeom prst="rect">
            <a:avLst/>
          </a:prstGeom>
        </p:spPr>
      </p:pic>
      <p:pic>
        <p:nvPicPr>
          <p:cNvPr id="42" name="Picture 41"/>
          <p:cNvPicPr>
            <a:picLocks noChangeAspect="1"/>
          </p:cNvPicPr>
          <p:nvPr/>
        </p:nvPicPr>
        <p:blipFill>
          <a:blip r:embed="rId4"/>
          <a:stretch>
            <a:fillRect/>
          </a:stretch>
        </p:blipFill>
        <p:spPr>
          <a:xfrm>
            <a:off x="3200400" y="1508464"/>
            <a:ext cx="2743200" cy="2126572"/>
          </a:xfrm>
          <a:prstGeom prst="rect">
            <a:avLst/>
          </a:prstGeom>
        </p:spPr>
      </p:pic>
      <p:pic>
        <p:nvPicPr>
          <p:cNvPr id="43" name="Picture 42"/>
          <p:cNvPicPr>
            <a:picLocks noChangeAspect="1"/>
          </p:cNvPicPr>
          <p:nvPr/>
        </p:nvPicPr>
        <p:blipFill>
          <a:blip r:embed="rId4"/>
          <a:stretch>
            <a:fillRect/>
          </a:stretch>
        </p:blipFill>
        <p:spPr>
          <a:xfrm>
            <a:off x="3200400" y="1508464"/>
            <a:ext cx="2743200" cy="2126572"/>
          </a:xfrm>
          <a:prstGeom prst="rect">
            <a:avLst/>
          </a:prstGeom>
        </p:spPr>
      </p:pic>
      <p:pic>
        <p:nvPicPr>
          <p:cNvPr id="44" name="Picture 43"/>
          <p:cNvPicPr>
            <a:picLocks noChangeAspect="1"/>
          </p:cNvPicPr>
          <p:nvPr/>
        </p:nvPicPr>
        <p:blipFill>
          <a:blip r:embed="rId4"/>
          <a:stretch>
            <a:fillRect/>
          </a:stretch>
        </p:blipFill>
        <p:spPr>
          <a:xfrm>
            <a:off x="3200400" y="1508464"/>
            <a:ext cx="2743200" cy="2126572"/>
          </a:xfrm>
          <a:prstGeom prst="rect">
            <a:avLst/>
          </a:prstGeom>
        </p:spPr>
      </p:pic>
      <p:pic>
        <p:nvPicPr>
          <p:cNvPr id="45" name="Picture 44"/>
          <p:cNvPicPr>
            <a:picLocks noChangeAspect="1"/>
          </p:cNvPicPr>
          <p:nvPr/>
        </p:nvPicPr>
        <p:blipFill>
          <a:blip r:embed="rId4"/>
          <a:stretch>
            <a:fillRect/>
          </a:stretch>
        </p:blipFill>
        <p:spPr>
          <a:xfrm>
            <a:off x="3200400" y="1508464"/>
            <a:ext cx="2743200" cy="2126572"/>
          </a:xfrm>
          <a:prstGeom prst="rect">
            <a:avLst/>
          </a:prstGeom>
        </p:spPr>
      </p:pic>
      <p:pic>
        <p:nvPicPr>
          <p:cNvPr id="46" name="Picture 45"/>
          <p:cNvPicPr>
            <a:picLocks noChangeAspect="1"/>
          </p:cNvPicPr>
          <p:nvPr/>
        </p:nvPicPr>
        <p:blipFill>
          <a:blip r:embed="rId4"/>
          <a:stretch>
            <a:fillRect/>
          </a:stretch>
        </p:blipFill>
        <p:spPr>
          <a:xfrm>
            <a:off x="3200400" y="1508464"/>
            <a:ext cx="2743200" cy="2126572"/>
          </a:xfrm>
          <a:prstGeom prst="rect">
            <a:avLst/>
          </a:prstGeom>
        </p:spPr>
      </p:pic>
      <p:pic>
        <p:nvPicPr>
          <p:cNvPr id="47" name="Picture 46"/>
          <p:cNvPicPr>
            <a:picLocks noChangeAspect="1"/>
          </p:cNvPicPr>
          <p:nvPr/>
        </p:nvPicPr>
        <p:blipFill>
          <a:blip r:embed="rId4"/>
          <a:stretch>
            <a:fillRect/>
          </a:stretch>
        </p:blipFill>
        <p:spPr>
          <a:xfrm>
            <a:off x="3200400" y="1508464"/>
            <a:ext cx="2743200" cy="2126572"/>
          </a:xfrm>
          <a:prstGeom prst="rect">
            <a:avLst/>
          </a:prstGeom>
        </p:spPr>
      </p:pic>
      <p:pic>
        <p:nvPicPr>
          <p:cNvPr id="48" name="Picture 47"/>
          <p:cNvPicPr>
            <a:picLocks noChangeAspect="1"/>
          </p:cNvPicPr>
          <p:nvPr/>
        </p:nvPicPr>
        <p:blipFill>
          <a:blip r:embed="rId4"/>
          <a:stretch>
            <a:fillRect/>
          </a:stretch>
        </p:blipFill>
        <p:spPr>
          <a:xfrm>
            <a:off x="3200400" y="1508464"/>
            <a:ext cx="2743200" cy="2126572"/>
          </a:xfrm>
          <a:prstGeom prst="rect">
            <a:avLst/>
          </a:prstGeom>
        </p:spPr>
      </p:pic>
      <p:pic>
        <p:nvPicPr>
          <p:cNvPr id="49" name="Picture 48"/>
          <p:cNvPicPr>
            <a:picLocks noChangeAspect="1"/>
          </p:cNvPicPr>
          <p:nvPr/>
        </p:nvPicPr>
        <p:blipFill>
          <a:blip r:embed="rId4"/>
          <a:stretch>
            <a:fillRect/>
          </a:stretch>
        </p:blipFill>
        <p:spPr>
          <a:xfrm>
            <a:off x="3200400" y="1508464"/>
            <a:ext cx="2743200" cy="2126572"/>
          </a:xfrm>
          <a:prstGeom prst="rect">
            <a:avLst/>
          </a:prstGeom>
        </p:spPr>
      </p:pic>
      <p:pic>
        <p:nvPicPr>
          <p:cNvPr id="50" name="Picture 49"/>
          <p:cNvPicPr>
            <a:picLocks noChangeAspect="1"/>
          </p:cNvPicPr>
          <p:nvPr/>
        </p:nvPicPr>
        <p:blipFill>
          <a:blip r:embed="rId4"/>
          <a:stretch>
            <a:fillRect/>
          </a:stretch>
        </p:blipFill>
        <p:spPr>
          <a:xfrm>
            <a:off x="3200400" y="1508464"/>
            <a:ext cx="2743200" cy="2126572"/>
          </a:xfrm>
          <a:prstGeom prst="rect">
            <a:avLst/>
          </a:prstGeom>
        </p:spPr>
      </p:pic>
      <p:pic>
        <p:nvPicPr>
          <p:cNvPr id="51" name="Picture 50"/>
          <p:cNvPicPr>
            <a:picLocks noChangeAspect="1"/>
          </p:cNvPicPr>
          <p:nvPr/>
        </p:nvPicPr>
        <p:blipFill>
          <a:blip r:embed="rId4"/>
          <a:stretch>
            <a:fillRect/>
          </a:stretch>
        </p:blipFill>
        <p:spPr>
          <a:xfrm>
            <a:off x="3200400" y="1508464"/>
            <a:ext cx="2743200" cy="2126572"/>
          </a:xfrm>
          <a:prstGeom prst="rect">
            <a:avLst/>
          </a:prstGeom>
        </p:spPr>
      </p:pic>
      <p:pic>
        <p:nvPicPr>
          <p:cNvPr id="52" name="Picture 51"/>
          <p:cNvPicPr>
            <a:picLocks noChangeAspect="1"/>
          </p:cNvPicPr>
          <p:nvPr/>
        </p:nvPicPr>
        <p:blipFill>
          <a:blip r:embed="rId4"/>
          <a:stretch>
            <a:fillRect/>
          </a:stretch>
        </p:blipFill>
        <p:spPr>
          <a:xfrm>
            <a:off x="3200400" y="1508464"/>
            <a:ext cx="2743200" cy="2126572"/>
          </a:xfrm>
          <a:prstGeom prst="rect">
            <a:avLst/>
          </a:prstGeom>
        </p:spPr>
      </p:pic>
      <p:pic>
        <p:nvPicPr>
          <p:cNvPr id="53" name="Picture 52"/>
          <p:cNvPicPr>
            <a:picLocks noChangeAspect="1"/>
          </p:cNvPicPr>
          <p:nvPr/>
        </p:nvPicPr>
        <p:blipFill>
          <a:blip r:embed="rId4"/>
          <a:stretch>
            <a:fillRect/>
          </a:stretch>
        </p:blipFill>
        <p:spPr>
          <a:xfrm>
            <a:off x="3200400" y="1508464"/>
            <a:ext cx="2743200" cy="2126572"/>
          </a:xfrm>
          <a:prstGeom prst="rect">
            <a:avLst/>
          </a:prstGeom>
        </p:spPr>
      </p:pic>
      <p:pic>
        <p:nvPicPr>
          <p:cNvPr id="54" name="Picture 53"/>
          <p:cNvPicPr>
            <a:picLocks noChangeAspect="1"/>
          </p:cNvPicPr>
          <p:nvPr/>
        </p:nvPicPr>
        <p:blipFill>
          <a:blip r:embed="rId4"/>
          <a:stretch>
            <a:fillRect/>
          </a:stretch>
        </p:blipFill>
        <p:spPr>
          <a:xfrm>
            <a:off x="3200400" y="1508464"/>
            <a:ext cx="2743200" cy="2126572"/>
          </a:xfrm>
          <a:prstGeom prst="rect">
            <a:avLst/>
          </a:prstGeom>
        </p:spPr>
      </p:pic>
      <p:pic>
        <p:nvPicPr>
          <p:cNvPr id="55" name="Picture 54"/>
          <p:cNvPicPr>
            <a:picLocks noChangeAspect="1"/>
          </p:cNvPicPr>
          <p:nvPr/>
        </p:nvPicPr>
        <p:blipFill>
          <a:blip r:embed="rId4"/>
          <a:stretch>
            <a:fillRect/>
          </a:stretch>
        </p:blipFill>
        <p:spPr>
          <a:xfrm>
            <a:off x="3200400" y="1508464"/>
            <a:ext cx="2743200" cy="2126572"/>
          </a:xfrm>
          <a:prstGeom prst="rect">
            <a:avLst/>
          </a:prstGeom>
        </p:spPr>
      </p:pic>
      <p:pic>
        <p:nvPicPr>
          <p:cNvPr id="56" name="Picture 55"/>
          <p:cNvPicPr>
            <a:picLocks noChangeAspect="1"/>
          </p:cNvPicPr>
          <p:nvPr/>
        </p:nvPicPr>
        <p:blipFill>
          <a:blip r:embed="rId4"/>
          <a:stretch>
            <a:fillRect/>
          </a:stretch>
        </p:blipFill>
        <p:spPr>
          <a:xfrm>
            <a:off x="3200400" y="1508464"/>
            <a:ext cx="2743200" cy="2126572"/>
          </a:xfrm>
          <a:prstGeom prst="rect">
            <a:avLst/>
          </a:prstGeom>
        </p:spPr>
      </p:pic>
      <p:pic>
        <p:nvPicPr>
          <p:cNvPr id="57" name="Picture 56"/>
          <p:cNvPicPr>
            <a:picLocks noChangeAspect="1"/>
          </p:cNvPicPr>
          <p:nvPr/>
        </p:nvPicPr>
        <p:blipFill>
          <a:blip r:embed="rId4"/>
          <a:stretch>
            <a:fillRect/>
          </a:stretch>
        </p:blipFill>
        <p:spPr>
          <a:xfrm>
            <a:off x="3200400" y="1508464"/>
            <a:ext cx="2743200" cy="2126572"/>
          </a:xfrm>
          <a:prstGeom prst="rect">
            <a:avLst/>
          </a:prstGeom>
        </p:spPr>
      </p:pic>
      <p:pic>
        <p:nvPicPr>
          <p:cNvPr id="58" name="Picture 57"/>
          <p:cNvPicPr>
            <a:picLocks noChangeAspect="1"/>
          </p:cNvPicPr>
          <p:nvPr/>
        </p:nvPicPr>
        <p:blipFill>
          <a:blip r:embed="rId4"/>
          <a:stretch>
            <a:fillRect/>
          </a:stretch>
        </p:blipFill>
        <p:spPr>
          <a:xfrm>
            <a:off x="3200400" y="1508464"/>
            <a:ext cx="2743200" cy="2126572"/>
          </a:xfrm>
          <a:prstGeom prst="rect">
            <a:avLst/>
          </a:prstGeom>
        </p:spPr>
      </p:pic>
      <p:pic>
        <p:nvPicPr>
          <p:cNvPr id="59" name="Picture 58"/>
          <p:cNvPicPr>
            <a:picLocks noChangeAspect="1"/>
          </p:cNvPicPr>
          <p:nvPr/>
        </p:nvPicPr>
        <p:blipFill>
          <a:blip r:embed="rId4"/>
          <a:stretch>
            <a:fillRect/>
          </a:stretch>
        </p:blipFill>
        <p:spPr>
          <a:xfrm>
            <a:off x="3200400" y="1508464"/>
            <a:ext cx="2743200" cy="2126572"/>
          </a:xfrm>
          <a:prstGeom prst="rect">
            <a:avLst/>
          </a:prstGeom>
        </p:spPr>
      </p:pic>
      <p:pic>
        <p:nvPicPr>
          <p:cNvPr id="60" name="Picture 59"/>
          <p:cNvPicPr>
            <a:picLocks noChangeAspect="1"/>
          </p:cNvPicPr>
          <p:nvPr/>
        </p:nvPicPr>
        <p:blipFill>
          <a:blip r:embed="rId4"/>
          <a:stretch>
            <a:fillRect/>
          </a:stretch>
        </p:blipFill>
        <p:spPr>
          <a:xfrm>
            <a:off x="3200400" y="1508464"/>
            <a:ext cx="2743200" cy="2126572"/>
          </a:xfrm>
          <a:prstGeom prst="rect">
            <a:avLst/>
          </a:prstGeom>
        </p:spPr>
      </p:pic>
      <p:pic>
        <p:nvPicPr>
          <p:cNvPr id="61" name="Picture 60"/>
          <p:cNvPicPr>
            <a:picLocks noChangeAspect="1"/>
          </p:cNvPicPr>
          <p:nvPr/>
        </p:nvPicPr>
        <p:blipFill>
          <a:blip r:embed="rId4"/>
          <a:stretch>
            <a:fillRect/>
          </a:stretch>
        </p:blipFill>
        <p:spPr>
          <a:xfrm>
            <a:off x="3200400" y="1508464"/>
            <a:ext cx="2743200" cy="2126572"/>
          </a:xfrm>
          <a:prstGeom prst="rect">
            <a:avLst/>
          </a:prstGeom>
        </p:spPr>
      </p:pic>
      <p:pic>
        <p:nvPicPr>
          <p:cNvPr id="62" name="Picture 61"/>
          <p:cNvPicPr>
            <a:picLocks noChangeAspect="1"/>
          </p:cNvPicPr>
          <p:nvPr/>
        </p:nvPicPr>
        <p:blipFill>
          <a:blip r:embed="rId4"/>
          <a:stretch>
            <a:fillRect/>
          </a:stretch>
        </p:blipFill>
        <p:spPr>
          <a:xfrm>
            <a:off x="3200400" y="1508464"/>
            <a:ext cx="2743200" cy="2126572"/>
          </a:xfrm>
          <a:prstGeom prst="rect">
            <a:avLst/>
          </a:prstGeom>
        </p:spPr>
      </p:pic>
      <p:pic>
        <p:nvPicPr>
          <p:cNvPr id="63" name="Picture 62"/>
          <p:cNvPicPr>
            <a:picLocks noChangeAspect="1"/>
          </p:cNvPicPr>
          <p:nvPr/>
        </p:nvPicPr>
        <p:blipFill>
          <a:blip r:embed="rId4"/>
          <a:stretch>
            <a:fillRect/>
          </a:stretch>
        </p:blipFill>
        <p:spPr>
          <a:xfrm>
            <a:off x="3200400" y="1508464"/>
            <a:ext cx="2743200" cy="2126572"/>
          </a:xfrm>
          <a:prstGeom prst="rect">
            <a:avLst/>
          </a:prstGeom>
        </p:spPr>
      </p:pic>
      <p:pic>
        <p:nvPicPr>
          <p:cNvPr id="64" name="Picture 63"/>
          <p:cNvPicPr>
            <a:picLocks noChangeAspect="1"/>
          </p:cNvPicPr>
          <p:nvPr/>
        </p:nvPicPr>
        <p:blipFill>
          <a:blip r:embed="rId4"/>
          <a:stretch>
            <a:fillRect/>
          </a:stretch>
        </p:blipFill>
        <p:spPr>
          <a:xfrm>
            <a:off x="3200400" y="1508464"/>
            <a:ext cx="2743200" cy="2126572"/>
          </a:xfrm>
          <a:prstGeom prst="rect">
            <a:avLst/>
          </a:prstGeom>
        </p:spPr>
      </p:pic>
      <p:pic>
        <p:nvPicPr>
          <p:cNvPr id="65" name="Picture 64"/>
          <p:cNvPicPr>
            <a:picLocks noChangeAspect="1"/>
          </p:cNvPicPr>
          <p:nvPr/>
        </p:nvPicPr>
        <p:blipFill>
          <a:blip r:embed="rId4"/>
          <a:stretch>
            <a:fillRect/>
          </a:stretch>
        </p:blipFill>
        <p:spPr>
          <a:xfrm>
            <a:off x="3200400" y="1508464"/>
            <a:ext cx="2743200" cy="2126572"/>
          </a:xfrm>
          <a:prstGeom prst="rect">
            <a:avLst/>
          </a:prstGeom>
        </p:spPr>
      </p:pic>
      <p:pic>
        <p:nvPicPr>
          <p:cNvPr id="66" name="Picture 65"/>
          <p:cNvPicPr>
            <a:picLocks noChangeAspect="1"/>
          </p:cNvPicPr>
          <p:nvPr/>
        </p:nvPicPr>
        <p:blipFill>
          <a:blip r:embed="rId4"/>
          <a:stretch>
            <a:fillRect/>
          </a:stretch>
        </p:blipFill>
        <p:spPr>
          <a:xfrm>
            <a:off x="3200400" y="1508464"/>
            <a:ext cx="2743200" cy="2126572"/>
          </a:xfrm>
          <a:prstGeom prst="rect">
            <a:avLst/>
          </a:prstGeom>
        </p:spPr>
      </p:pic>
      <p:pic>
        <p:nvPicPr>
          <p:cNvPr id="67" name="Picture 66"/>
          <p:cNvPicPr>
            <a:picLocks noChangeAspect="1"/>
          </p:cNvPicPr>
          <p:nvPr/>
        </p:nvPicPr>
        <p:blipFill>
          <a:blip r:embed="rId4"/>
          <a:stretch>
            <a:fillRect/>
          </a:stretch>
        </p:blipFill>
        <p:spPr>
          <a:xfrm>
            <a:off x="3200400" y="1508464"/>
            <a:ext cx="2743200" cy="2126572"/>
          </a:xfrm>
          <a:prstGeom prst="rect">
            <a:avLst/>
          </a:prstGeom>
        </p:spPr>
      </p:pic>
      <p:pic>
        <p:nvPicPr>
          <p:cNvPr id="68" name="Picture 67"/>
          <p:cNvPicPr>
            <a:picLocks noChangeAspect="1"/>
          </p:cNvPicPr>
          <p:nvPr/>
        </p:nvPicPr>
        <p:blipFill>
          <a:blip r:embed="rId4"/>
          <a:stretch>
            <a:fillRect/>
          </a:stretch>
        </p:blipFill>
        <p:spPr>
          <a:xfrm>
            <a:off x="3200400" y="1508464"/>
            <a:ext cx="2743200" cy="2126572"/>
          </a:xfrm>
          <a:prstGeom prst="rect">
            <a:avLst/>
          </a:prstGeom>
        </p:spPr>
      </p:pic>
      <p:pic>
        <p:nvPicPr>
          <p:cNvPr id="69" name="Picture 68"/>
          <p:cNvPicPr>
            <a:picLocks noChangeAspect="1"/>
          </p:cNvPicPr>
          <p:nvPr/>
        </p:nvPicPr>
        <p:blipFill>
          <a:blip r:embed="rId4"/>
          <a:stretch>
            <a:fillRect/>
          </a:stretch>
        </p:blipFill>
        <p:spPr>
          <a:xfrm>
            <a:off x="3200400" y="1508464"/>
            <a:ext cx="2743200" cy="2126572"/>
          </a:xfrm>
          <a:prstGeom prst="rect">
            <a:avLst/>
          </a:prstGeom>
        </p:spPr>
      </p:pic>
      <p:pic>
        <p:nvPicPr>
          <p:cNvPr id="70" name="Picture 69"/>
          <p:cNvPicPr>
            <a:picLocks noChangeAspect="1"/>
          </p:cNvPicPr>
          <p:nvPr/>
        </p:nvPicPr>
        <p:blipFill>
          <a:blip r:embed="rId4"/>
          <a:stretch>
            <a:fillRect/>
          </a:stretch>
        </p:blipFill>
        <p:spPr>
          <a:xfrm>
            <a:off x="3200400" y="1508464"/>
            <a:ext cx="2743200" cy="2126572"/>
          </a:xfrm>
          <a:prstGeom prst="rect">
            <a:avLst/>
          </a:prstGeom>
        </p:spPr>
      </p:pic>
      <p:pic>
        <p:nvPicPr>
          <p:cNvPr id="71" name="Picture 70"/>
          <p:cNvPicPr>
            <a:picLocks noChangeAspect="1"/>
          </p:cNvPicPr>
          <p:nvPr/>
        </p:nvPicPr>
        <p:blipFill>
          <a:blip r:embed="rId4"/>
          <a:stretch>
            <a:fillRect/>
          </a:stretch>
        </p:blipFill>
        <p:spPr>
          <a:xfrm>
            <a:off x="2350827" y="785132"/>
            <a:ext cx="4442346" cy="3443777"/>
          </a:xfrm>
          <a:prstGeom prst="rect">
            <a:avLst/>
          </a:prstGeom>
        </p:spPr>
      </p:pic>
    </p:spTree>
    <p:extLst>
      <p:ext uri="{BB962C8B-B14F-4D97-AF65-F5344CB8AC3E}">
        <p14:creationId xmlns:p14="http://schemas.microsoft.com/office/powerpoint/2010/main" val="28186185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311700" y="445025"/>
            <a:ext cx="8520599" cy="5726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1"/>
              </a:buClr>
              <a:buSzPct val="25000"/>
              <a:buFont typeface="Arial"/>
              <a:buNone/>
            </a:pPr>
            <a:r>
              <a:rPr lang="en" sz="4800" b="1" i="0" u="none" strike="noStrike" cap="none" baseline="0">
                <a:solidFill>
                  <a:srgbClr val="000000"/>
                </a:solidFill>
                <a:latin typeface="Amatic SC"/>
                <a:ea typeface="Amatic SC"/>
                <a:cs typeface="Amatic SC"/>
                <a:sym typeface="Amatic SC"/>
              </a:rPr>
              <a:t>Goals:  What We Will Learn</a:t>
            </a:r>
          </a:p>
        </p:txBody>
      </p:sp>
      <p:sp>
        <p:nvSpPr>
          <p:cNvPr id="89" name="Shape 89"/>
          <p:cNvSpPr txBox="1">
            <a:spLocks noGrp="1"/>
          </p:cNvSpPr>
          <p:nvPr>
            <p:ph type="body" idx="1"/>
          </p:nvPr>
        </p:nvSpPr>
        <p:spPr>
          <a:xfrm>
            <a:off x="311700" y="1152475"/>
            <a:ext cx="8520599" cy="3416400"/>
          </a:xfrm>
          <a:prstGeom prst="rect">
            <a:avLst/>
          </a:prstGeom>
          <a:noFill/>
          <a:ln>
            <a:noFill/>
          </a:ln>
        </p:spPr>
        <p:txBody>
          <a:bodyPr lIns="91425" tIns="91425" rIns="91425" bIns="91425" anchor="t" anchorCtr="0">
            <a:noAutofit/>
          </a:bodyPr>
          <a:lstStyle/>
          <a:p>
            <a:pPr marL="457200" marR="0" lvl="0" indent="-419100" algn="l" rtl="0">
              <a:lnSpc>
                <a:spcPct val="100000"/>
              </a:lnSpc>
              <a:spcBef>
                <a:spcPts val="0"/>
              </a:spcBef>
              <a:spcAft>
                <a:spcPts val="0"/>
              </a:spcAft>
              <a:buClr>
                <a:srgbClr val="000000"/>
              </a:buClr>
              <a:buSzPct val="100000"/>
              <a:buChar char="●"/>
            </a:pPr>
            <a:r>
              <a:rPr lang="en" sz="3000">
                <a:solidFill>
                  <a:srgbClr val="000000"/>
                </a:solidFill>
              </a:rPr>
              <a:t>Use protocols to look at student work</a:t>
            </a:r>
          </a:p>
          <a:p>
            <a:pPr marL="457200" marR="0" lvl="0" indent="-419100" algn="l" rtl="0">
              <a:lnSpc>
                <a:spcPct val="100000"/>
              </a:lnSpc>
              <a:spcBef>
                <a:spcPts val="0"/>
              </a:spcBef>
              <a:spcAft>
                <a:spcPts val="0"/>
              </a:spcAft>
              <a:buClr>
                <a:srgbClr val="000000"/>
              </a:buClr>
              <a:buSzPct val="100000"/>
              <a:buChar char="●"/>
            </a:pPr>
            <a:r>
              <a:rPr lang="en" sz="3000">
                <a:solidFill>
                  <a:srgbClr val="000000"/>
                </a:solidFill>
              </a:rPr>
              <a:t>Experience the Argument Highway</a:t>
            </a:r>
          </a:p>
          <a:p>
            <a:pPr marL="457200" marR="0" lvl="0" indent="-419100" algn="l" rtl="0">
              <a:lnSpc>
                <a:spcPct val="100000"/>
              </a:lnSpc>
              <a:spcBef>
                <a:spcPts val="0"/>
              </a:spcBef>
              <a:spcAft>
                <a:spcPts val="0"/>
              </a:spcAft>
              <a:buClr>
                <a:srgbClr val="000000"/>
              </a:buClr>
              <a:buSzPct val="100000"/>
              <a:buChar char="●"/>
            </a:pPr>
            <a:r>
              <a:rPr lang="en" sz="3000">
                <a:solidFill>
                  <a:srgbClr val="000000"/>
                </a:solidFill>
              </a:rPr>
              <a:t>Use the Sources Tool to look at student work</a:t>
            </a:r>
          </a:p>
          <a:p>
            <a:pPr marR="0" lvl="0" algn="l" rtl="0">
              <a:lnSpc>
                <a:spcPct val="100000"/>
              </a:lnSpc>
              <a:spcBef>
                <a:spcPts val="0"/>
              </a:spcBef>
              <a:spcAft>
                <a:spcPts val="0"/>
              </a:spcAft>
              <a:buNone/>
            </a:pPr>
            <a:endParaRPr>
              <a:solidFill>
                <a:srgbClr val="000000"/>
              </a:solidFill>
            </a:endParaRPr>
          </a:p>
          <a:p>
            <a:pPr lvl="0" rtl="0">
              <a:lnSpc>
                <a:spcPct val="115000"/>
              </a:lnSpc>
              <a:spcBef>
                <a:spcPts val="0"/>
              </a:spcBef>
              <a:buClr>
                <a:schemeClr val="dk1"/>
              </a:buClr>
              <a:buFont typeface="Arial"/>
              <a:buNone/>
            </a:pPr>
            <a:endParaRPr sz="2400"/>
          </a:p>
        </p:txBody>
      </p:sp>
      <p:pic>
        <p:nvPicPr>
          <p:cNvPr id="90" name="Shape 90"/>
          <p:cNvPicPr preferRelativeResize="0"/>
          <p:nvPr/>
        </p:nvPicPr>
        <p:blipFill rotWithShape="1">
          <a:blip r:embed="rId3">
            <a:alphaModFix/>
          </a:blip>
          <a:srcRect/>
          <a:stretch/>
        </p:blipFill>
        <p:spPr>
          <a:xfrm>
            <a:off x="7138785" y="370160"/>
            <a:ext cx="1713600" cy="683699"/>
          </a:xfrm>
          <a:prstGeom prst="rect">
            <a:avLst/>
          </a:prstGeom>
          <a:noFill/>
          <a:ln>
            <a:noFill/>
          </a:ln>
        </p:spPr>
      </p:pic>
    </p:spTree>
  </p:cSld>
  <p:clrMapOvr>
    <a:masterClrMapping/>
  </p:clrMapOvr>
  <p:transition spd="slow">
    <p:cut/>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Tool</a:t>
            </a:r>
            <a:endParaRPr lang="en-US" dirty="0"/>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29611520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405"/>
        <p:cNvGrpSpPr/>
        <p:nvPr/>
      </p:nvGrpSpPr>
      <p:grpSpPr>
        <a:xfrm>
          <a:off x="0" y="0"/>
          <a:ext cx="0" cy="0"/>
          <a:chOff x="0" y="0"/>
          <a:chExt cx="0" cy="0"/>
        </a:xfrm>
      </p:grpSpPr>
      <p:sp>
        <p:nvSpPr>
          <p:cNvPr id="406" name="Shape 406"/>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spcBef>
                <a:spcPts val="0"/>
              </a:spcBef>
              <a:buNone/>
            </a:pPr>
            <a:r>
              <a:rPr lang="en"/>
              <a:t>Planning Time</a:t>
            </a:r>
          </a:p>
        </p:txBody>
      </p:sp>
      <p:sp>
        <p:nvSpPr>
          <p:cNvPr id="407" name="Shape 407"/>
          <p:cNvSpPr txBox="1">
            <a:spLocks noGrp="1"/>
          </p:cNvSpPr>
          <p:nvPr>
            <p:ph type="body" idx="1"/>
          </p:nvPr>
        </p:nvSpPr>
        <p:spPr>
          <a:xfrm>
            <a:off x="311700" y="1152475"/>
            <a:ext cx="8520599" cy="3416400"/>
          </a:xfrm>
          <a:prstGeom prst="rect">
            <a:avLst/>
          </a:prstGeom>
        </p:spPr>
        <p:txBody>
          <a:bodyPr lIns="91425" tIns="91425" rIns="91425" bIns="91425" anchor="t" anchorCtr="0">
            <a:noAutofit/>
          </a:bodyPr>
          <a:lstStyle/>
          <a:p>
            <a:pPr>
              <a:spcBef>
                <a:spcPts val="0"/>
              </a:spcBef>
              <a:buNone/>
            </a:pPr>
            <a:endParaRPr/>
          </a:p>
        </p:txBody>
      </p:sp>
      <p:pic>
        <p:nvPicPr>
          <p:cNvPr id="408" name="Shape 408"/>
          <p:cNvPicPr preferRelativeResize="0"/>
          <p:nvPr/>
        </p:nvPicPr>
        <p:blipFill>
          <a:blip r:embed="rId3">
            <a:alphaModFix/>
          </a:blip>
          <a:stretch>
            <a:fillRect/>
          </a:stretch>
        </p:blipFill>
        <p:spPr>
          <a:xfrm>
            <a:off x="3291350" y="1143000"/>
            <a:ext cx="3810000" cy="285750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stretch>
            <a:fillRect/>
          </a:stretch>
        </p:blipFill>
        <p:spPr>
          <a:xfrm>
            <a:off x="1572903" y="361667"/>
            <a:ext cx="5998191" cy="4498643"/>
          </a:xfrm>
          <a:prstGeom prst="rect">
            <a:avLst/>
          </a:prstGeom>
        </p:spPr>
      </p:pic>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85644668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Shape 88"/>
          <p:cNvSpPr txBox="1">
            <a:spLocks noGrp="1"/>
          </p:cNvSpPr>
          <p:nvPr>
            <p:ph type="title"/>
          </p:nvPr>
        </p:nvSpPr>
        <p:spPr>
          <a:xfrm>
            <a:off x="311700" y="445025"/>
            <a:ext cx="8520599" cy="5726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1"/>
              </a:buClr>
              <a:buSzPct val="25000"/>
              <a:buFont typeface="Arial"/>
              <a:buNone/>
            </a:pPr>
            <a:r>
              <a:rPr lang="en" sz="4800" b="1" i="0" u="none" strike="noStrike" cap="none" baseline="0">
                <a:solidFill>
                  <a:srgbClr val="000000"/>
                </a:solidFill>
                <a:latin typeface="Amatic SC"/>
                <a:ea typeface="Amatic SC"/>
                <a:cs typeface="Amatic SC"/>
                <a:sym typeface="Amatic SC"/>
              </a:rPr>
              <a:t>Goals:  What We Will Learn</a:t>
            </a:r>
          </a:p>
        </p:txBody>
      </p:sp>
      <p:sp>
        <p:nvSpPr>
          <p:cNvPr id="89" name="Shape 89"/>
          <p:cNvSpPr txBox="1">
            <a:spLocks noGrp="1"/>
          </p:cNvSpPr>
          <p:nvPr>
            <p:ph type="body" idx="1"/>
          </p:nvPr>
        </p:nvSpPr>
        <p:spPr>
          <a:xfrm>
            <a:off x="311700" y="1152475"/>
            <a:ext cx="8520599" cy="3416400"/>
          </a:xfrm>
          <a:prstGeom prst="rect">
            <a:avLst/>
          </a:prstGeom>
          <a:noFill/>
          <a:ln>
            <a:noFill/>
          </a:ln>
        </p:spPr>
        <p:txBody>
          <a:bodyPr lIns="91425" tIns="91425" rIns="91425" bIns="91425" anchor="t" anchorCtr="0">
            <a:noAutofit/>
          </a:bodyPr>
          <a:lstStyle/>
          <a:p>
            <a:pPr marL="457200" marR="0" lvl="0" indent="-419100" algn="l" rtl="0">
              <a:lnSpc>
                <a:spcPct val="100000"/>
              </a:lnSpc>
              <a:spcBef>
                <a:spcPts val="0"/>
              </a:spcBef>
              <a:spcAft>
                <a:spcPts val="0"/>
              </a:spcAft>
              <a:buClr>
                <a:srgbClr val="000000"/>
              </a:buClr>
              <a:buSzPct val="100000"/>
              <a:buChar char="●"/>
            </a:pPr>
            <a:r>
              <a:rPr lang="en" sz="3000">
                <a:solidFill>
                  <a:srgbClr val="000000"/>
                </a:solidFill>
              </a:rPr>
              <a:t>Use protocols to look at student work</a:t>
            </a:r>
          </a:p>
          <a:p>
            <a:pPr marL="457200" marR="0" lvl="0" indent="-419100" algn="l" rtl="0">
              <a:lnSpc>
                <a:spcPct val="100000"/>
              </a:lnSpc>
              <a:spcBef>
                <a:spcPts val="0"/>
              </a:spcBef>
              <a:spcAft>
                <a:spcPts val="0"/>
              </a:spcAft>
              <a:buClr>
                <a:srgbClr val="000000"/>
              </a:buClr>
              <a:buSzPct val="100000"/>
              <a:buChar char="●"/>
            </a:pPr>
            <a:r>
              <a:rPr lang="en" sz="3000">
                <a:solidFill>
                  <a:srgbClr val="000000"/>
                </a:solidFill>
              </a:rPr>
              <a:t>Experience the Argument Highway</a:t>
            </a:r>
          </a:p>
          <a:p>
            <a:pPr marL="457200" marR="0" lvl="0" indent="-419100" algn="l" rtl="0">
              <a:lnSpc>
                <a:spcPct val="100000"/>
              </a:lnSpc>
              <a:spcBef>
                <a:spcPts val="0"/>
              </a:spcBef>
              <a:spcAft>
                <a:spcPts val="0"/>
              </a:spcAft>
              <a:buClr>
                <a:srgbClr val="000000"/>
              </a:buClr>
              <a:buSzPct val="100000"/>
              <a:buChar char="●"/>
            </a:pPr>
            <a:r>
              <a:rPr lang="en" sz="3000">
                <a:solidFill>
                  <a:srgbClr val="000000"/>
                </a:solidFill>
              </a:rPr>
              <a:t>Use the Sources Tool to look at student work</a:t>
            </a:r>
          </a:p>
          <a:p>
            <a:pPr marR="0" lvl="0" algn="l" rtl="0">
              <a:lnSpc>
                <a:spcPct val="100000"/>
              </a:lnSpc>
              <a:spcBef>
                <a:spcPts val="0"/>
              </a:spcBef>
              <a:spcAft>
                <a:spcPts val="0"/>
              </a:spcAft>
              <a:buNone/>
            </a:pPr>
            <a:endParaRPr>
              <a:solidFill>
                <a:srgbClr val="000000"/>
              </a:solidFill>
            </a:endParaRPr>
          </a:p>
          <a:p>
            <a:pPr lvl="0" rtl="0">
              <a:lnSpc>
                <a:spcPct val="115000"/>
              </a:lnSpc>
              <a:spcBef>
                <a:spcPts val="0"/>
              </a:spcBef>
              <a:buClr>
                <a:schemeClr val="dk1"/>
              </a:buClr>
              <a:buFont typeface="Arial"/>
              <a:buNone/>
            </a:pPr>
            <a:endParaRPr sz="2400"/>
          </a:p>
        </p:txBody>
      </p:sp>
      <p:pic>
        <p:nvPicPr>
          <p:cNvPr id="90" name="Shape 90"/>
          <p:cNvPicPr preferRelativeResize="0"/>
          <p:nvPr/>
        </p:nvPicPr>
        <p:blipFill rotWithShape="1">
          <a:blip r:embed="rId3">
            <a:alphaModFix/>
          </a:blip>
          <a:srcRect/>
          <a:stretch/>
        </p:blipFill>
        <p:spPr>
          <a:xfrm>
            <a:off x="7138785" y="370160"/>
            <a:ext cx="1713600" cy="683699"/>
          </a:xfrm>
          <a:prstGeom prst="rect">
            <a:avLst/>
          </a:prstGeom>
          <a:noFill/>
          <a:ln>
            <a:noFill/>
          </a:ln>
        </p:spPr>
      </p:pic>
    </p:spTree>
    <p:extLst>
      <p:ext uri="{BB962C8B-B14F-4D97-AF65-F5344CB8AC3E}">
        <p14:creationId xmlns:p14="http://schemas.microsoft.com/office/powerpoint/2010/main" val="1627452844"/>
      </p:ext>
    </p:extLst>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Shape 95"/>
          <p:cNvSpPr txBox="1">
            <a:spLocks noGrp="1"/>
          </p:cNvSpPr>
          <p:nvPr>
            <p:ph type="title"/>
          </p:nvPr>
        </p:nvSpPr>
        <p:spPr>
          <a:xfrm>
            <a:off x="311700" y="445025"/>
            <a:ext cx="8520599" cy="5726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1"/>
              </a:buClr>
              <a:buSzPct val="25000"/>
              <a:buFont typeface="Arial"/>
              <a:buNone/>
            </a:pPr>
            <a:r>
              <a:rPr lang="en" sz="4800" b="1" i="0" u="none" strike="noStrike" cap="none" baseline="0">
                <a:solidFill>
                  <a:schemeClr val="dk1"/>
                </a:solidFill>
                <a:latin typeface="Amatic SC"/>
                <a:ea typeface="Amatic SC"/>
                <a:cs typeface="Amatic SC"/>
                <a:sym typeface="Amatic SC"/>
              </a:rPr>
              <a:t>Agenda:  How We Will Learn</a:t>
            </a:r>
          </a:p>
        </p:txBody>
      </p:sp>
      <p:sp>
        <p:nvSpPr>
          <p:cNvPr id="96" name="Shape 96"/>
          <p:cNvSpPr txBox="1">
            <a:spLocks noGrp="1"/>
          </p:cNvSpPr>
          <p:nvPr>
            <p:ph type="body" idx="1"/>
          </p:nvPr>
        </p:nvSpPr>
        <p:spPr>
          <a:xfrm>
            <a:off x="4625" y="1017724"/>
            <a:ext cx="6184635" cy="3416400"/>
          </a:xfrm>
          <a:prstGeom prst="rect">
            <a:avLst/>
          </a:prstGeom>
          <a:noFill/>
          <a:ln>
            <a:noFill/>
          </a:ln>
        </p:spPr>
        <p:txBody>
          <a:bodyPr lIns="91425" tIns="91425" rIns="91425" bIns="91425" anchor="t" anchorCtr="0">
            <a:noAutofit/>
          </a:bodyPr>
          <a:lstStyle/>
          <a:p>
            <a:pPr marL="977900" lvl="0" indent="-342900" rtl="0">
              <a:lnSpc>
                <a:spcPct val="120000"/>
              </a:lnSpc>
              <a:spcBef>
                <a:spcPts val="0"/>
              </a:spcBef>
              <a:spcAft>
                <a:spcPts val="0"/>
              </a:spcAft>
              <a:buClr>
                <a:schemeClr val="dk1"/>
              </a:buClr>
              <a:buSzPct val="78000"/>
              <a:buFont typeface="Arial" panose="020B0604020202020204" pitchFamily="34" charset="0"/>
              <a:buChar char="•"/>
            </a:pPr>
            <a:r>
              <a:rPr lang="en" sz="2000" dirty="0">
                <a:solidFill>
                  <a:schemeClr val="dk1"/>
                </a:solidFill>
              </a:rPr>
              <a:t>Writing into the day​</a:t>
            </a:r>
          </a:p>
          <a:p>
            <a:pPr marL="977900" lvl="0" indent="-342900" rtl="0">
              <a:lnSpc>
                <a:spcPct val="120000"/>
              </a:lnSpc>
              <a:spcBef>
                <a:spcPts val="0"/>
              </a:spcBef>
              <a:spcAft>
                <a:spcPts val="0"/>
              </a:spcAft>
              <a:buClr>
                <a:schemeClr val="dk1"/>
              </a:buClr>
              <a:buSzPct val="78000"/>
              <a:buFont typeface="Arial" panose="020B0604020202020204" pitchFamily="34" charset="0"/>
              <a:buChar char="•"/>
            </a:pPr>
            <a:r>
              <a:rPr lang="en" sz="2000" dirty="0">
                <a:solidFill>
                  <a:schemeClr val="dk1"/>
                </a:solidFill>
              </a:rPr>
              <a:t>Quick Dip into student writing​</a:t>
            </a:r>
          </a:p>
          <a:p>
            <a:pPr marL="977900" lvl="0" indent="-342900" rtl="0">
              <a:lnSpc>
                <a:spcPct val="120000"/>
              </a:lnSpc>
              <a:spcBef>
                <a:spcPts val="0"/>
              </a:spcBef>
              <a:spcAft>
                <a:spcPts val="0"/>
              </a:spcAft>
              <a:buClr>
                <a:schemeClr val="dk1"/>
              </a:buClr>
              <a:buSzPct val="78000"/>
              <a:buFont typeface="Arial" panose="020B0604020202020204" pitchFamily="34" charset="0"/>
              <a:buChar char="•"/>
            </a:pPr>
            <a:r>
              <a:rPr lang="en" sz="2000" dirty="0">
                <a:solidFill>
                  <a:schemeClr val="dk1"/>
                </a:solidFill>
              </a:rPr>
              <a:t>Experience the Argument Highway---moves that writers make to create arguments​</a:t>
            </a:r>
          </a:p>
          <a:p>
            <a:pPr marL="977900" lvl="0" indent="-342900" rtl="0">
              <a:lnSpc>
                <a:spcPct val="120000"/>
              </a:lnSpc>
              <a:spcBef>
                <a:spcPts val="0"/>
              </a:spcBef>
              <a:spcAft>
                <a:spcPts val="0"/>
              </a:spcAft>
              <a:buClr>
                <a:schemeClr val="dk1"/>
              </a:buClr>
              <a:buSzPct val="78000"/>
              <a:buFont typeface="Arial" panose="020B0604020202020204" pitchFamily="34" charset="0"/>
              <a:buChar char="•"/>
            </a:pPr>
            <a:r>
              <a:rPr lang="en" sz="2000" dirty="0">
                <a:solidFill>
                  <a:schemeClr val="dk1"/>
                </a:solidFill>
              </a:rPr>
              <a:t>Lunch​</a:t>
            </a:r>
          </a:p>
          <a:p>
            <a:pPr marL="977900" lvl="0" indent="-342900" rtl="0">
              <a:lnSpc>
                <a:spcPct val="120000"/>
              </a:lnSpc>
              <a:spcBef>
                <a:spcPts val="0"/>
              </a:spcBef>
              <a:spcAft>
                <a:spcPts val="0"/>
              </a:spcAft>
              <a:buClr>
                <a:schemeClr val="dk1"/>
              </a:buClr>
              <a:buSzPct val="78000"/>
              <a:buFont typeface="Arial" panose="020B0604020202020204" pitchFamily="34" charset="0"/>
              <a:buChar char="•"/>
            </a:pPr>
            <a:r>
              <a:rPr lang="en" sz="2000" dirty="0">
                <a:solidFill>
                  <a:schemeClr val="dk1"/>
                </a:solidFill>
              </a:rPr>
              <a:t>First Glance at the National Writing Project’s </a:t>
            </a:r>
            <a:r>
              <a:rPr lang="en" sz="2000" i="1" dirty="0">
                <a:solidFill>
                  <a:schemeClr val="dk1"/>
                </a:solidFill>
              </a:rPr>
              <a:t>Sources Tool</a:t>
            </a:r>
            <a:r>
              <a:rPr lang="en" sz="2000" dirty="0">
                <a:solidFill>
                  <a:schemeClr val="dk1"/>
                </a:solidFill>
              </a:rPr>
              <a:t>​</a:t>
            </a:r>
          </a:p>
          <a:p>
            <a:pPr marL="977900" lvl="0" indent="-342900" rtl="0">
              <a:lnSpc>
                <a:spcPct val="120000"/>
              </a:lnSpc>
              <a:spcBef>
                <a:spcPts val="0"/>
              </a:spcBef>
              <a:spcAft>
                <a:spcPts val="0"/>
              </a:spcAft>
              <a:buClr>
                <a:schemeClr val="dk1"/>
              </a:buClr>
              <a:buSzPct val="78000"/>
              <a:buFont typeface="Arial" panose="020B0604020202020204" pitchFamily="34" charset="0"/>
              <a:buChar char="•"/>
            </a:pPr>
            <a:r>
              <a:rPr lang="en" sz="2000" dirty="0">
                <a:solidFill>
                  <a:schemeClr val="dk1"/>
                </a:solidFill>
              </a:rPr>
              <a:t>Collaborative Planning Time​</a:t>
            </a:r>
          </a:p>
          <a:p>
            <a:pPr marL="0" marR="0" lvl="0" indent="0" algn="l" rtl="0">
              <a:lnSpc>
                <a:spcPct val="100000"/>
              </a:lnSpc>
              <a:spcBef>
                <a:spcPts val="0"/>
              </a:spcBef>
              <a:spcAft>
                <a:spcPts val="0"/>
              </a:spcAft>
              <a:buClr>
                <a:schemeClr val="dk1"/>
              </a:buClr>
              <a:buFont typeface="Arial"/>
              <a:buNone/>
            </a:pPr>
            <a:endParaRPr sz="2800" dirty="0">
              <a:solidFill>
                <a:schemeClr val="dk1"/>
              </a:solidFill>
            </a:endParaRPr>
          </a:p>
        </p:txBody>
      </p:sp>
      <p:pic>
        <p:nvPicPr>
          <p:cNvPr id="97" name="Shape 97"/>
          <p:cNvPicPr preferRelativeResize="0"/>
          <p:nvPr/>
        </p:nvPicPr>
        <p:blipFill rotWithShape="1">
          <a:blip r:embed="rId3">
            <a:alphaModFix/>
          </a:blip>
          <a:srcRect/>
          <a:stretch/>
        </p:blipFill>
        <p:spPr>
          <a:xfrm>
            <a:off x="7315200" y="133350"/>
            <a:ext cx="1713600" cy="683699"/>
          </a:xfrm>
          <a:prstGeom prst="rect">
            <a:avLst/>
          </a:prstGeom>
          <a:noFill/>
          <a:ln>
            <a:noFill/>
          </a:ln>
        </p:spPr>
      </p:pic>
      <p:pic>
        <p:nvPicPr>
          <p:cNvPr id="2" name="Picture 1"/>
          <p:cNvPicPr>
            <a:picLocks noChangeAspect="1"/>
          </p:cNvPicPr>
          <p:nvPr/>
        </p:nvPicPr>
        <p:blipFill>
          <a:blip r:embed="rId4"/>
          <a:stretch>
            <a:fillRect/>
          </a:stretch>
        </p:blipFill>
        <p:spPr>
          <a:xfrm rot="1032502">
            <a:off x="6491604" y="1406061"/>
            <a:ext cx="2038350" cy="2238375"/>
          </a:xfrm>
          <a:prstGeom prst="rect">
            <a:avLst/>
          </a:prstGeom>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xfrm>
            <a:off x="311700" y="445025"/>
            <a:ext cx="8520599" cy="5726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1"/>
              </a:buClr>
              <a:buSzPct val="25000"/>
              <a:buFont typeface="Arial"/>
              <a:buNone/>
            </a:pPr>
            <a:r>
              <a:rPr lang="en" sz="4800" b="1" i="0" u="none" strike="noStrike" cap="none" baseline="0">
                <a:solidFill>
                  <a:srgbClr val="000000"/>
                </a:solidFill>
                <a:latin typeface="Amatic SC"/>
                <a:ea typeface="Amatic SC"/>
                <a:cs typeface="Amatic SC"/>
                <a:sym typeface="Amatic SC"/>
              </a:rPr>
              <a:t>Purpose/ Non-Purpose</a:t>
            </a:r>
          </a:p>
        </p:txBody>
      </p:sp>
      <p:sp>
        <p:nvSpPr>
          <p:cNvPr id="103" name="Shape 103"/>
          <p:cNvSpPr txBox="1">
            <a:spLocks noGrp="1"/>
          </p:cNvSpPr>
          <p:nvPr>
            <p:ph type="body" idx="1"/>
          </p:nvPr>
        </p:nvSpPr>
        <p:spPr>
          <a:xfrm>
            <a:off x="311700" y="1152475"/>
            <a:ext cx="8520599" cy="3416400"/>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en" sz="3000" b="1" i="0" u="sng" strike="noStrike" cap="none" baseline="0">
                <a:solidFill>
                  <a:schemeClr val="dk1"/>
                </a:solidFill>
                <a:latin typeface="Arial"/>
                <a:ea typeface="Arial"/>
                <a:cs typeface="Arial"/>
                <a:sym typeface="Arial"/>
              </a:rPr>
              <a:t>Purpose:</a:t>
            </a:r>
            <a:r>
              <a:rPr lang="en" sz="3000" b="0" i="0" u="none" strike="noStrike" cap="none" baseline="0">
                <a:solidFill>
                  <a:schemeClr val="dk1"/>
                </a:solidFill>
                <a:latin typeface="Arial"/>
                <a:ea typeface="Arial"/>
                <a:cs typeface="Arial"/>
                <a:sym typeface="Arial"/>
              </a:rPr>
              <a:t> Offer support as we co-create knowledge about argument writing</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SzPct val="25000"/>
              <a:buFont typeface="Arial"/>
              <a:buNone/>
            </a:pPr>
            <a:r>
              <a:rPr lang="en" sz="3000" b="1" i="0" u="sng" strike="noStrike" cap="none" baseline="0">
                <a:solidFill>
                  <a:schemeClr val="dk1"/>
                </a:solidFill>
                <a:latin typeface="Arial"/>
                <a:ea typeface="Arial"/>
                <a:cs typeface="Arial"/>
                <a:sym typeface="Arial"/>
              </a:rPr>
              <a:t>Non-Purpose: </a:t>
            </a:r>
            <a:r>
              <a:rPr lang="en" sz="3000" b="0" i="0" u="none" strike="noStrike" cap="none" baseline="0">
                <a:solidFill>
                  <a:schemeClr val="dk1"/>
                </a:solidFill>
                <a:latin typeface="Arial"/>
                <a:ea typeface="Arial"/>
                <a:cs typeface="Arial"/>
                <a:sym typeface="Arial"/>
              </a:rPr>
              <a:t>  To leave you isolated in this new learning.</a:t>
            </a: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a:p>
            <a:pPr marL="0" marR="0" lvl="0" indent="0" algn="l" rtl="0">
              <a:lnSpc>
                <a:spcPct val="100000"/>
              </a:lnSpc>
              <a:spcBef>
                <a:spcPts val="0"/>
              </a:spcBef>
              <a:spcAft>
                <a:spcPts val="0"/>
              </a:spcAft>
              <a:buClr>
                <a:schemeClr val="dk1"/>
              </a:buClr>
              <a:buFont typeface="Arial"/>
              <a:buNone/>
            </a:pPr>
            <a:endParaRPr sz="3000" b="0" i="0" u="none" strike="noStrike" cap="none" baseline="0">
              <a:solidFill>
                <a:schemeClr val="dk1"/>
              </a:solidFill>
              <a:latin typeface="Arial"/>
              <a:ea typeface="Arial"/>
              <a:cs typeface="Arial"/>
              <a:sym typeface="Arial"/>
            </a:endParaRPr>
          </a:p>
        </p:txBody>
      </p:sp>
      <p:pic>
        <p:nvPicPr>
          <p:cNvPr id="104" name="Shape 104"/>
          <p:cNvPicPr preferRelativeResize="0"/>
          <p:nvPr/>
        </p:nvPicPr>
        <p:blipFill rotWithShape="1">
          <a:blip r:embed="rId3">
            <a:alphaModFix/>
          </a:blip>
          <a:srcRect/>
          <a:stretch/>
        </p:blipFill>
        <p:spPr>
          <a:xfrm>
            <a:off x="7138785" y="370160"/>
            <a:ext cx="1713600" cy="683699"/>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457200" y="205978"/>
            <a:ext cx="8229600" cy="857250"/>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chemeClr val="dk1"/>
              </a:buClr>
              <a:buSzPct val="25000"/>
              <a:buFont typeface="Calibri"/>
              <a:buNone/>
            </a:pPr>
            <a:r>
              <a:rPr lang="en" sz="4400" b="1" i="0" u="none" strike="noStrike" cap="none" baseline="0">
                <a:solidFill>
                  <a:schemeClr val="dk1"/>
                </a:solidFill>
                <a:latin typeface="Amatic SC"/>
                <a:ea typeface="Amatic SC"/>
                <a:cs typeface="Amatic SC"/>
                <a:sym typeface="Amatic SC"/>
              </a:rPr>
              <a:t>Our Norms</a:t>
            </a:r>
          </a:p>
        </p:txBody>
      </p:sp>
      <p:pic>
        <p:nvPicPr>
          <p:cNvPr id="110" name="Shape 110"/>
          <p:cNvPicPr preferRelativeResize="0"/>
          <p:nvPr/>
        </p:nvPicPr>
        <p:blipFill rotWithShape="1">
          <a:blip r:embed="rId3">
            <a:alphaModFix/>
          </a:blip>
          <a:srcRect/>
          <a:stretch/>
        </p:blipFill>
        <p:spPr>
          <a:xfrm>
            <a:off x="2971800" y="1200150"/>
            <a:ext cx="3581399" cy="2286000"/>
          </a:xfrm>
          <a:prstGeom prst="rect">
            <a:avLst/>
          </a:prstGeom>
          <a:noFill/>
          <a:ln>
            <a:noFill/>
          </a:ln>
        </p:spPr>
      </p:pic>
      <p:sp>
        <p:nvSpPr>
          <p:cNvPr id="111" name="Shape 111"/>
          <p:cNvSpPr txBox="1"/>
          <p:nvPr/>
        </p:nvSpPr>
        <p:spPr>
          <a:xfrm>
            <a:off x="1219200" y="3714750"/>
            <a:ext cx="6934199" cy="830996"/>
          </a:xfrm>
          <a:prstGeom prst="rect">
            <a:avLst/>
          </a:prstGeom>
          <a:noFill/>
          <a:ln>
            <a:noFill/>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 sz="2400" b="0" i="0" u="none" strike="noStrike" cap="none" baseline="0">
                <a:solidFill>
                  <a:srgbClr val="000000"/>
                </a:solidFill>
                <a:latin typeface="Arial"/>
                <a:ea typeface="Arial"/>
                <a:cs typeface="Arial"/>
                <a:sym typeface="Arial"/>
              </a:rPr>
              <a:t>Which of these norms do you want </a:t>
            </a:r>
          </a:p>
          <a:p>
            <a:pPr marL="0" marR="0" lvl="0" indent="0" algn="ctr" rtl="0">
              <a:lnSpc>
                <a:spcPct val="100000"/>
              </a:lnSpc>
              <a:spcBef>
                <a:spcPts val="0"/>
              </a:spcBef>
              <a:spcAft>
                <a:spcPts val="0"/>
              </a:spcAft>
              <a:buClr>
                <a:srgbClr val="000000"/>
              </a:buClr>
              <a:buSzPct val="25000"/>
              <a:buFont typeface="Arial"/>
              <a:buNone/>
            </a:pPr>
            <a:r>
              <a:rPr lang="en" sz="2400" b="0" i="0" u="none" strike="noStrike" cap="none" baseline="0">
                <a:solidFill>
                  <a:srgbClr val="000000"/>
                </a:solidFill>
                <a:latin typeface="Arial"/>
                <a:ea typeface="Arial"/>
                <a:cs typeface="Arial"/>
                <a:sym typeface="Arial"/>
              </a:rPr>
              <a:t>to be mindful of in yourself today?</a:t>
            </a:r>
          </a:p>
        </p:txBody>
      </p:sp>
      <p:pic>
        <p:nvPicPr>
          <p:cNvPr id="112" name="Shape 112"/>
          <p:cNvPicPr preferRelativeResize="0"/>
          <p:nvPr/>
        </p:nvPicPr>
        <p:blipFill rotWithShape="1">
          <a:blip r:embed="rId4">
            <a:alphaModFix/>
          </a:blip>
          <a:srcRect/>
          <a:stretch/>
        </p:blipFill>
        <p:spPr>
          <a:xfrm>
            <a:off x="7543800" y="133350"/>
            <a:ext cx="1600199" cy="704850"/>
          </a:xfrm>
          <a:prstGeom prst="roundRect">
            <a:avLst>
              <a:gd name="adj" fmla="val 8594"/>
            </a:avLst>
          </a:prstGeom>
          <a:solidFill>
            <a:srgbClr val="EEEEEE"/>
          </a:solidFill>
          <a:ln>
            <a:noFill/>
          </a:ln>
          <a:effectLst>
            <a:reflection stA="50000" endA="300" endPos="38500" dist="50800" dir="5400000" sy="-100000" algn="bl" rotWithShape="0"/>
          </a:effectLst>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311700" y="445025"/>
            <a:ext cx="8520599" cy="572699"/>
          </a:xfrm>
          <a:prstGeom prst="rect">
            <a:avLst/>
          </a:prstGeom>
          <a:noFill/>
          <a:ln>
            <a:noFill/>
          </a:ln>
        </p:spPr>
        <p:txBody>
          <a:bodyPr lIns="91425" tIns="91425" rIns="91425" bIns="91425" anchor="b" anchorCtr="0">
            <a:noAutofit/>
          </a:bodyPr>
          <a:lstStyle/>
          <a:p>
            <a:pPr marL="0" marR="0" lvl="0" indent="0" algn="l" rtl="0">
              <a:lnSpc>
                <a:spcPct val="100000"/>
              </a:lnSpc>
              <a:spcBef>
                <a:spcPts val="0"/>
              </a:spcBef>
              <a:spcAft>
                <a:spcPts val="0"/>
              </a:spcAft>
              <a:buClr>
                <a:schemeClr val="dk1"/>
              </a:buClr>
              <a:buFont typeface="Arial"/>
              <a:buNone/>
            </a:pPr>
            <a:endParaRPr sz="3600" b="1" i="0" u="none" strike="noStrike" cap="none" baseline="0">
              <a:solidFill>
                <a:schemeClr val="dk1"/>
              </a:solidFill>
              <a:latin typeface="Arial"/>
              <a:ea typeface="Arial"/>
              <a:cs typeface="Arial"/>
              <a:sym typeface="Arial"/>
            </a:endParaRPr>
          </a:p>
        </p:txBody>
      </p:sp>
      <p:sp>
        <p:nvSpPr>
          <p:cNvPr id="118" name="Shape 118"/>
          <p:cNvSpPr txBox="1">
            <a:spLocks noGrp="1"/>
          </p:cNvSpPr>
          <p:nvPr>
            <p:ph type="body" idx="1"/>
          </p:nvPr>
        </p:nvSpPr>
        <p:spPr>
          <a:xfrm>
            <a:off x="2743200" y="1200150"/>
            <a:ext cx="5943598" cy="3725698"/>
          </a:xfrm>
          <a:prstGeom prst="rect">
            <a:avLst/>
          </a:prstGeom>
          <a:noFill/>
          <a:ln>
            <a:noFill/>
          </a:ln>
        </p:spPr>
        <p:txBody>
          <a:bodyPr lIns="91425" tIns="91425" rIns="91425" bIns="91425" anchor="t" anchorCtr="0">
            <a:noAutofit/>
          </a:bodyPr>
          <a:lstStyle/>
          <a:p>
            <a:pPr marL="457200" marR="0" lvl="0" indent="-381000" algn="l" rtl="0">
              <a:lnSpc>
                <a:spcPct val="100000"/>
              </a:lnSpc>
              <a:spcBef>
                <a:spcPts val="0"/>
              </a:spcBef>
              <a:spcAft>
                <a:spcPts val="0"/>
              </a:spcAft>
              <a:buClr>
                <a:schemeClr val="dk1"/>
              </a:buClr>
              <a:buSzPct val="100000"/>
              <a:buFont typeface="Arial"/>
              <a:buChar char="●"/>
            </a:pPr>
            <a:r>
              <a:rPr lang="en" sz="2400" b="0" i="0" u="none" strike="noStrike" cap="none" baseline="0">
                <a:solidFill>
                  <a:schemeClr val="dk1"/>
                </a:solidFill>
                <a:latin typeface="Arial"/>
                <a:ea typeface="Arial"/>
                <a:cs typeface="Arial"/>
                <a:sym typeface="Arial"/>
              </a:rPr>
              <a:t>Please take care of your personal needs.</a:t>
            </a:r>
          </a:p>
          <a:p>
            <a:pPr marL="457200" marR="0" lvl="0" indent="-381000" algn="l" rtl="0">
              <a:lnSpc>
                <a:spcPct val="100000"/>
              </a:lnSpc>
              <a:spcBef>
                <a:spcPts val="0"/>
              </a:spcBef>
              <a:spcAft>
                <a:spcPts val="0"/>
              </a:spcAft>
              <a:buClr>
                <a:schemeClr val="dk1"/>
              </a:buClr>
              <a:buSzPct val="100000"/>
              <a:buFont typeface="Arial"/>
              <a:buChar char="●"/>
            </a:pPr>
            <a:r>
              <a:rPr lang="en" sz="2400" b="0" i="0" u="none" strike="noStrike" cap="none" baseline="0">
                <a:solidFill>
                  <a:schemeClr val="dk1"/>
                </a:solidFill>
                <a:latin typeface="Arial"/>
                <a:ea typeface="Arial"/>
                <a:cs typeface="Arial"/>
                <a:sym typeface="Arial"/>
              </a:rPr>
              <a:t>We will take a morning and afternoon break.</a:t>
            </a:r>
          </a:p>
          <a:p>
            <a:pPr marL="457200" marR="0" lvl="0" indent="-381000" algn="l" rtl="0">
              <a:lnSpc>
                <a:spcPct val="100000"/>
              </a:lnSpc>
              <a:spcBef>
                <a:spcPts val="0"/>
              </a:spcBef>
              <a:spcAft>
                <a:spcPts val="0"/>
              </a:spcAft>
              <a:buClr>
                <a:schemeClr val="dk1"/>
              </a:buClr>
              <a:buSzPct val="100000"/>
              <a:buFont typeface="Arial"/>
              <a:buChar char="●"/>
            </a:pPr>
            <a:r>
              <a:rPr lang="en" sz="2400" b="0" i="0" u="none" strike="noStrike" cap="none" baseline="0">
                <a:solidFill>
                  <a:schemeClr val="dk1"/>
                </a:solidFill>
                <a:latin typeface="Arial"/>
                <a:ea typeface="Arial"/>
                <a:cs typeface="Arial"/>
                <a:sym typeface="Arial"/>
              </a:rPr>
              <a:t>Please place phones on vibrate.</a:t>
            </a:r>
          </a:p>
          <a:p>
            <a:pPr marL="457200" marR="0" lvl="0" indent="-381000" algn="l" rtl="0">
              <a:lnSpc>
                <a:spcPct val="100000"/>
              </a:lnSpc>
              <a:spcBef>
                <a:spcPts val="0"/>
              </a:spcBef>
              <a:spcAft>
                <a:spcPts val="0"/>
              </a:spcAft>
              <a:buClr>
                <a:schemeClr val="dk1"/>
              </a:buClr>
              <a:buSzPct val="100000"/>
              <a:buFont typeface="Arial"/>
              <a:buChar char="●"/>
            </a:pPr>
            <a:r>
              <a:rPr lang="en" sz="2400" b="0" i="0" u="none" strike="noStrike" cap="none" baseline="0">
                <a:solidFill>
                  <a:schemeClr val="dk1"/>
                </a:solidFill>
                <a:latin typeface="Arial"/>
                <a:ea typeface="Arial"/>
                <a:cs typeface="Arial"/>
                <a:sym typeface="Arial"/>
              </a:rPr>
              <a:t>Questions? Post them on the Parking Lot.</a:t>
            </a:r>
          </a:p>
          <a:p>
            <a:pPr marL="457200" marR="0" lvl="0" indent="-381000" algn="l" rtl="0">
              <a:lnSpc>
                <a:spcPct val="100000"/>
              </a:lnSpc>
              <a:spcBef>
                <a:spcPts val="0"/>
              </a:spcBef>
              <a:spcAft>
                <a:spcPts val="0"/>
              </a:spcAft>
              <a:buClr>
                <a:schemeClr val="dk1"/>
              </a:buClr>
              <a:buSzPct val="100000"/>
              <a:buFont typeface="Arial"/>
              <a:buChar char="●"/>
            </a:pPr>
            <a:r>
              <a:rPr lang="en" sz="2400" b="0" i="0" u="none" strike="noStrike" cap="none" baseline="0">
                <a:solidFill>
                  <a:schemeClr val="dk1"/>
                </a:solidFill>
                <a:latin typeface="Arial"/>
                <a:ea typeface="Arial"/>
                <a:cs typeface="Arial"/>
                <a:sym typeface="Arial"/>
              </a:rPr>
              <a:t>Clear your mind Post-its</a:t>
            </a:r>
          </a:p>
        </p:txBody>
      </p:sp>
      <p:pic>
        <p:nvPicPr>
          <p:cNvPr id="119" name="Shape 119"/>
          <p:cNvPicPr preferRelativeResize="0"/>
          <p:nvPr/>
        </p:nvPicPr>
        <p:blipFill rotWithShape="1">
          <a:blip r:embed="rId3">
            <a:alphaModFix/>
          </a:blip>
          <a:srcRect/>
          <a:stretch/>
        </p:blipFill>
        <p:spPr>
          <a:xfrm>
            <a:off x="457200" y="205962"/>
            <a:ext cx="2286000" cy="2043111"/>
          </a:xfrm>
          <a:prstGeom prst="rect">
            <a:avLst/>
          </a:prstGeom>
          <a:noFill/>
          <a:ln>
            <a:noFill/>
          </a:ln>
        </p:spPr>
      </p:pic>
      <p:pic>
        <p:nvPicPr>
          <p:cNvPr id="120" name="Shape 120"/>
          <p:cNvPicPr preferRelativeResize="0"/>
          <p:nvPr/>
        </p:nvPicPr>
        <p:blipFill rotWithShape="1">
          <a:blip r:embed="rId4">
            <a:alphaModFix/>
          </a:blip>
          <a:srcRect/>
          <a:stretch/>
        </p:blipFill>
        <p:spPr>
          <a:xfrm>
            <a:off x="7138785" y="370160"/>
            <a:ext cx="1713600" cy="683699"/>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TotalTime>
  <Words>2622</Words>
  <Application>Microsoft Office PowerPoint</Application>
  <PresentationFormat>On-screen Show (16:9)</PresentationFormat>
  <Paragraphs>411</Paragraphs>
  <Slides>53</Slides>
  <Notes>53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53</vt:i4>
      </vt:variant>
    </vt:vector>
  </HeadingPairs>
  <TitlesOfParts>
    <vt:vector size="62" baseType="lpstr">
      <vt:lpstr>Courier New</vt:lpstr>
      <vt:lpstr>Noto Symbol</vt:lpstr>
      <vt:lpstr>Calibri</vt:lpstr>
      <vt:lpstr>Arial</vt:lpstr>
      <vt:lpstr>Consolas</vt:lpstr>
      <vt:lpstr>Times New Roman</vt:lpstr>
      <vt:lpstr>Amatic SC</vt:lpstr>
      <vt:lpstr>Georgia</vt:lpstr>
      <vt:lpstr>simple-light-2</vt:lpstr>
      <vt:lpstr>PowerPoint Presentation</vt:lpstr>
      <vt:lpstr>#showmebranson</vt:lpstr>
      <vt:lpstr>PowerPoint Presentation</vt:lpstr>
      <vt:lpstr>Over-Arching Goal</vt:lpstr>
      <vt:lpstr>Goals:  What We Will Learn</vt:lpstr>
      <vt:lpstr>Agenda:  How We Will Learn</vt:lpstr>
      <vt:lpstr>Purpose/ Non-Purpose</vt:lpstr>
      <vt:lpstr>Our Norms</vt:lpstr>
      <vt:lpstr>PowerPoint Presentation</vt:lpstr>
      <vt:lpstr>PowerPoint Presentation</vt:lpstr>
      <vt:lpstr>Formative Assessment:  A Vital Part of CRWP Work</vt:lpstr>
      <vt:lpstr>Guiding Questions  </vt:lpstr>
      <vt:lpstr>Looking at student work:  Making Informal Arguments/Reality T.V.</vt:lpstr>
      <vt:lpstr>Work with a Partner </vt:lpstr>
      <vt:lpstr>A Notecatcher</vt:lpstr>
      <vt:lpstr>Sharing our findings</vt:lpstr>
      <vt:lpstr>What our findings tell us</vt:lpstr>
      <vt:lpstr>Break</vt:lpstr>
      <vt:lpstr>Argument: Messing with Our Minds</vt:lpstr>
      <vt:lpstr>Argument Highway:  A Metaphor</vt:lpstr>
      <vt:lpstr>Argument Highway </vt:lpstr>
      <vt:lpstr>Coming to Terms with the Source</vt:lpstr>
      <vt:lpstr>PowerPoint Presentation</vt:lpstr>
      <vt:lpstr>Forwarding Moves</vt:lpstr>
      <vt:lpstr>PowerPoint Presentation</vt:lpstr>
      <vt:lpstr>What Illustrating Looks Like</vt:lpstr>
      <vt:lpstr>An Example of Illustrating</vt:lpstr>
      <vt:lpstr>Let's Find</vt:lpstr>
      <vt:lpstr>Let’s Practice</vt:lpstr>
      <vt:lpstr>Authorizing</vt:lpstr>
      <vt:lpstr>What Authorizing Looks Like</vt:lpstr>
      <vt:lpstr>An Example of Authorizing</vt:lpstr>
      <vt:lpstr>Let’s Find</vt:lpstr>
      <vt:lpstr>Let’s Practice</vt:lpstr>
      <vt:lpstr>Extending</vt:lpstr>
      <vt:lpstr>What Extending Looks Like</vt:lpstr>
      <vt:lpstr>An Example of Extending</vt:lpstr>
      <vt:lpstr>Let’s Find</vt:lpstr>
      <vt:lpstr>Let’s Practice</vt:lpstr>
      <vt:lpstr>The Vehicles (Countering Moves) </vt:lpstr>
      <vt:lpstr>Countering Moves </vt:lpstr>
      <vt:lpstr>What Countering Looks Like</vt:lpstr>
      <vt:lpstr>An Example of Countering</vt:lpstr>
      <vt:lpstr>Let’s Practice</vt:lpstr>
      <vt:lpstr>Let’s Find</vt:lpstr>
      <vt:lpstr>Debriefing</vt:lpstr>
      <vt:lpstr>PowerPoint Presentation</vt:lpstr>
      <vt:lpstr>PowerPoint Presentation</vt:lpstr>
      <vt:lpstr>PowerPoint Presentation</vt:lpstr>
      <vt:lpstr>Sources Tool</vt:lpstr>
      <vt:lpstr>Planning Time</vt:lpstr>
      <vt:lpstr>PowerPoint Presentation</vt:lpstr>
      <vt:lpstr>Goals:  What We Will Learn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Appel, Colleen A</cp:lastModifiedBy>
  <cp:revision>14</cp:revision>
  <dcterms:modified xsi:type="dcterms:W3CDTF">2015-10-19T17:04:43Z</dcterms:modified>
</cp:coreProperties>
</file>